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462" r:id="rId3"/>
    <p:sldId id="307" r:id="rId4"/>
    <p:sldId id="471" r:id="rId5"/>
    <p:sldId id="470" r:id="rId6"/>
    <p:sldId id="469" r:id="rId7"/>
    <p:sldId id="465" r:id="rId8"/>
    <p:sldId id="464" r:id="rId9"/>
    <p:sldId id="479" r:id="rId10"/>
    <p:sldId id="468" r:id="rId11"/>
    <p:sldId id="270" r:id="rId12"/>
    <p:sldId id="472" r:id="rId13"/>
    <p:sldId id="459" r:id="rId14"/>
    <p:sldId id="480" r:id="rId15"/>
    <p:sldId id="4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8"/>
    <p:restoredTop sz="94733"/>
  </p:normalViewPr>
  <p:slideViewPr>
    <p:cSldViewPr snapToGrid="0" snapToObjects="1">
      <p:cViewPr varScale="1">
        <p:scale>
          <a:sx n="117" d="100"/>
          <a:sy n="117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92830516221932"/>
          <c:y val="6.1769018291635815E-2"/>
          <c:w val="0.42959954454222632"/>
          <c:h val="0.937075771564187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945673097728201E-3"/>
                  <c:y val="3.3744184946059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52-DC41-8F53-8523898A0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Never Tested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40-494B-9F38-8677DDC928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Never Tested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40-494B-9F38-8677DDC928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Older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Never Tested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40-494B-9F38-8677DDC92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8575231"/>
        <c:axId val="671708223"/>
      </c:barChart>
      <c:catAx>
        <c:axId val="698575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708223"/>
        <c:crosses val="autoZero"/>
        <c:auto val="1"/>
        <c:lblAlgn val="ctr"/>
        <c:lblOffset val="100"/>
        <c:noMultiLvlLbl val="0"/>
      </c:catAx>
      <c:valAx>
        <c:axId val="6717082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857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165373629766863"/>
          <c:y val="5.6834760160107044E-2"/>
          <c:w val="0.11834626370233133"/>
          <c:h val="0.7759061717093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Testing CDC Guidelines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85-4042-9F74-AEEAB17DD9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Testing CDC Guidelines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85-4042-9F74-AEEAB17DD9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Older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Testing CDC Guidelines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85-4042-9F74-AEEAB17DD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01194671"/>
        <c:axId val="457344063"/>
      </c:barChart>
      <c:catAx>
        <c:axId val="7011946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344063"/>
        <c:crosses val="autoZero"/>
        <c:auto val="1"/>
        <c:lblAlgn val="ctr"/>
        <c:lblOffset val="100"/>
        <c:noMultiLvlLbl val="0"/>
      </c:catAx>
      <c:valAx>
        <c:axId val="4573440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1194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Heard of PrEP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D-B745-9967-728949C2BB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Heard of PrEP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9D-B745-9967-728949C2BB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Older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Heard of PrEP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9D-B745-9967-728949C2B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9426031"/>
        <c:axId val="702961663"/>
      </c:barChart>
      <c:catAx>
        <c:axId val="6994260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961663"/>
        <c:crosses val="autoZero"/>
        <c:auto val="1"/>
        <c:lblAlgn val="ctr"/>
        <c:lblOffset val="100"/>
        <c:noMultiLvlLbl val="0"/>
      </c:catAx>
      <c:valAx>
        <c:axId val="7029616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9426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Sheet1!$A$1:$B$3</cx:f>
        <cx:lvl ptCount="3">
          <cx:pt idx="0">Black</cx:pt>
          <cx:pt idx="1">Latinx</cx:pt>
          <cx:pt idx="2">White</cx:pt>
        </cx:lvl>
        <cx:lvl ptCount="3">
          <cx:pt idx="0">rate</cx:pt>
        </cx:lvl>
      </cx:strDim>
      <cx:numDim type="size">
        <cx:f>Sheet1!$C$1:$C$3</cx:f>
        <cx:lvl ptCount="3" formatCode="General">
          <cx:pt idx="0">50</cx:pt>
          <cx:pt idx="1">25</cx:pt>
          <cx:pt idx="2">10</cx:pt>
        </cx:lvl>
      </cx:numDim>
    </cx:data>
  </cx:chartData>
  <cx:chart>
    <cx:plotArea>
      <cx:plotAreaRegion>
        <cx:series layoutId="treemap" uniqueId="{94296E08-C912-A34C-87CF-4607D6EC79F9}">
          <cx:dataPt idx="0"/>
          <cx:dataPt idx="2">
            <cx:spPr>
              <a:solidFill>
                <a:srgbClr val="ED7D31"/>
              </a:solidFill>
            </cx:spPr>
          </cx:dataPt>
          <cx:dataPt idx="3">
            <cx:spPr>
              <a:solidFill>
                <a:srgbClr val="70AD47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 b="1"/>
                </a:pPr>
                <a:endParaRPr lang="en-US" sz="2400" b="1" i="0" u="none" strike="noStrike" baseline="0">
                  <a:solidFill>
                    <a:sysClr val="window" lastClr="FFFFFF"/>
                  </a:solidFill>
                  <a:latin typeface="Calibri" panose="020F0502020204030204"/>
                </a:endParaRPr>
              </a:p>
            </cx:txPr>
            <cx:visibility seriesName="0" categoryName="1" value="0"/>
            <cx:dataLabelHidden idx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36E4FD-C261-3D40-A2B0-52AA8D66FDB9}" type="doc">
      <dgm:prSet loTypeId="urn:microsoft.com/office/officeart/2008/layout/HexagonCluster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61DB08B-0633-C440-9CA5-8DBC77C8A494}">
      <dgm:prSet phldrT="[Text]"/>
      <dgm:spPr/>
      <dgm:t>
        <a:bodyPr/>
        <a:lstStyle/>
        <a:p>
          <a:r>
            <a:rPr lang="en-US" dirty="0"/>
            <a:t>Inadequate Health Care</a:t>
          </a:r>
        </a:p>
      </dgm:t>
    </dgm:pt>
    <dgm:pt modelId="{D854E37E-2F38-A74C-81EF-8A2896AC4943}" type="parTrans" cxnId="{0FB7DDEB-28AC-D34A-958C-8886B6CC06DA}">
      <dgm:prSet/>
      <dgm:spPr/>
      <dgm:t>
        <a:bodyPr/>
        <a:lstStyle/>
        <a:p>
          <a:endParaRPr lang="en-US"/>
        </a:p>
      </dgm:t>
    </dgm:pt>
    <dgm:pt modelId="{2E1A7AFF-05B8-8D4A-8178-5DA0BC7957B5}" type="sibTrans" cxnId="{0FB7DDEB-28AC-D34A-958C-8886B6CC06D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en-US"/>
        </a:p>
      </dgm:t>
    </dgm:pt>
    <dgm:pt modelId="{C64E3D01-4361-C542-A373-ED165598F9F5}">
      <dgm:prSet phldrT="[Text]"/>
      <dgm:spPr/>
      <dgm:t>
        <a:bodyPr/>
        <a:lstStyle/>
        <a:p>
          <a:r>
            <a:rPr lang="en-US" dirty="0"/>
            <a:t>Stigma &amp; Discrimination</a:t>
          </a:r>
        </a:p>
      </dgm:t>
    </dgm:pt>
    <dgm:pt modelId="{BF1953AB-6539-7D45-8506-9CDDF1628F9D}" type="parTrans" cxnId="{FED8493F-5C0C-0841-86A6-AAB2E6692585}">
      <dgm:prSet/>
      <dgm:spPr/>
      <dgm:t>
        <a:bodyPr/>
        <a:lstStyle/>
        <a:p>
          <a:endParaRPr lang="en-US"/>
        </a:p>
      </dgm:t>
    </dgm:pt>
    <dgm:pt modelId="{668A7239-BC3C-A446-84F1-E604AC5E441C}" type="sibTrans" cxnId="{FED8493F-5C0C-0841-86A6-AAB2E669258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9E20E7B0-ADC1-5847-9C66-C1560073B331}">
      <dgm:prSet phldrT="[Text]"/>
      <dgm:spPr/>
      <dgm:t>
        <a:bodyPr/>
        <a:lstStyle/>
        <a:p>
          <a:r>
            <a:rPr lang="en-US" dirty="0"/>
            <a:t>Uncaring Government</a:t>
          </a:r>
        </a:p>
      </dgm:t>
    </dgm:pt>
    <dgm:pt modelId="{E50D37C0-2FDE-5543-A7BE-9F3532E3B9EB}" type="parTrans" cxnId="{B8D707A7-1219-774C-8002-3A74CB9E190C}">
      <dgm:prSet/>
      <dgm:spPr/>
      <dgm:t>
        <a:bodyPr/>
        <a:lstStyle/>
        <a:p>
          <a:endParaRPr lang="en-US"/>
        </a:p>
      </dgm:t>
    </dgm:pt>
    <dgm:pt modelId="{7A1DA4AA-558F-9A4D-A2DF-9C60B443777C}" type="sibTrans" cxnId="{B8D707A7-1219-774C-8002-3A74CB9E190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EFF48A0E-624B-5942-B4B0-A23129C41F45}">
      <dgm:prSet phldrT="[Text]"/>
      <dgm:spPr/>
      <dgm:t>
        <a:bodyPr/>
        <a:lstStyle/>
        <a:p>
          <a:r>
            <a:rPr lang="en-US" dirty="0"/>
            <a:t>Racism</a:t>
          </a:r>
        </a:p>
      </dgm:t>
    </dgm:pt>
    <dgm:pt modelId="{0E387B7B-A593-4D4C-93B7-C8130A559161}" type="parTrans" cxnId="{5F8DC283-CA7E-9D46-AC8E-E24C82B3DD4A}">
      <dgm:prSet/>
      <dgm:spPr/>
      <dgm:t>
        <a:bodyPr/>
        <a:lstStyle/>
        <a:p>
          <a:endParaRPr lang="en-US"/>
        </a:p>
      </dgm:t>
    </dgm:pt>
    <dgm:pt modelId="{9535F97C-D74A-DD43-B13C-87D7593207B7}" type="sibTrans" cxnId="{5F8DC283-CA7E-9D46-AC8E-E24C82B3DD4A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  <dgm:t>
        <a:bodyPr/>
        <a:lstStyle/>
        <a:p>
          <a:endParaRPr lang="en-US"/>
        </a:p>
      </dgm:t>
    </dgm:pt>
    <dgm:pt modelId="{8780911C-5280-8E4D-86D0-1D28F0BF2983}">
      <dgm:prSet phldrT="[Text]"/>
      <dgm:spPr/>
      <dgm:t>
        <a:bodyPr/>
        <a:lstStyle/>
        <a:p>
          <a:r>
            <a:rPr lang="en-US" dirty="0"/>
            <a:t>Gentrification</a:t>
          </a:r>
        </a:p>
      </dgm:t>
    </dgm:pt>
    <dgm:pt modelId="{A3B4951A-55DB-A74D-8CA8-4AED89D4C921}" type="parTrans" cxnId="{6F29FCBB-DFF6-A64C-AD6F-66655B7BEB8B}">
      <dgm:prSet/>
      <dgm:spPr/>
      <dgm:t>
        <a:bodyPr/>
        <a:lstStyle/>
        <a:p>
          <a:endParaRPr lang="en-US"/>
        </a:p>
      </dgm:t>
    </dgm:pt>
    <dgm:pt modelId="{1A4EAE72-7C91-E44E-8B81-5871C49EC3EB}" type="sibTrans" cxnId="{6F29FCBB-DFF6-A64C-AD6F-66655B7BEB8B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1A0E970F-7552-5B41-B795-2234222A2C4B}">
      <dgm:prSet phldrT="[Text]"/>
      <dgm:spPr/>
      <dgm:t>
        <a:bodyPr/>
        <a:lstStyle/>
        <a:p>
          <a:r>
            <a:rPr lang="en-US" dirty="0"/>
            <a:t>Incarceration</a:t>
          </a:r>
        </a:p>
      </dgm:t>
    </dgm:pt>
    <dgm:pt modelId="{E08252DB-EFEB-3044-A824-7033B5A6DB36}" type="parTrans" cxnId="{7352B1C4-8E13-5F40-A7AA-3A2E66738107}">
      <dgm:prSet/>
      <dgm:spPr/>
      <dgm:t>
        <a:bodyPr/>
        <a:lstStyle/>
        <a:p>
          <a:endParaRPr lang="en-US"/>
        </a:p>
      </dgm:t>
    </dgm:pt>
    <dgm:pt modelId="{937BEFD6-AFD9-7A49-8C60-80B5DC29B109}" type="sibTrans" cxnId="{7352B1C4-8E13-5F40-A7AA-3A2E66738107}">
      <dgm:prSet/>
      <dgm:spPr/>
      <dgm:t>
        <a:bodyPr/>
        <a:lstStyle/>
        <a:p>
          <a:endParaRPr lang="en-US"/>
        </a:p>
      </dgm:t>
    </dgm:pt>
    <dgm:pt modelId="{61E96CEA-9291-574D-B251-979983BF9203}" type="pres">
      <dgm:prSet presAssocID="{2D36E4FD-C261-3D40-A2B0-52AA8D66FDB9}" presName="Name0" presStyleCnt="0">
        <dgm:presLayoutVars>
          <dgm:chMax val="21"/>
          <dgm:chPref val="21"/>
        </dgm:presLayoutVars>
      </dgm:prSet>
      <dgm:spPr/>
    </dgm:pt>
    <dgm:pt modelId="{7BA28701-FC07-FD42-AC0B-109B2FABCA6B}" type="pres">
      <dgm:prSet presAssocID="{161DB08B-0633-C440-9CA5-8DBC77C8A494}" presName="text1" presStyleCnt="0"/>
      <dgm:spPr/>
    </dgm:pt>
    <dgm:pt modelId="{CCA4B987-D13F-534B-BEEB-ABFC6B6FB585}" type="pres">
      <dgm:prSet presAssocID="{161DB08B-0633-C440-9CA5-8DBC77C8A494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204DD5FB-AD3A-A843-8F58-94A12D3E271E}" type="pres">
      <dgm:prSet presAssocID="{161DB08B-0633-C440-9CA5-8DBC77C8A494}" presName="textaccent1" presStyleCnt="0"/>
      <dgm:spPr/>
    </dgm:pt>
    <dgm:pt modelId="{E42F0535-9D82-BA44-B51A-94DCB302C6F2}" type="pres">
      <dgm:prSet presAssocID="{161DB08B-0633-C440-9CA5-8DBC77C8A494}" presName="accentRepeatNode" presStyleLbl="solidAlignAcc1" presStyleIdx="0" presStyleCnt="12"/>
      <dgm:spPr/>
    </dgm:pt>
    <dgm:pt modelId="{A94CB1FC-77DE-2C49-A3EE-8C80B7C70294}" type="pres">
      <dgm:prSet presAssocID="{2E1A7AFF-05B8-8D4A-8178-5DA0BC7957B5}" presName="image1" presStyleCnt="0"/>
      <dgm:spPr/>
    </dgm:pt>
    <dgm:pt modelId="{3AD5B2CF-D1DB-6747-90C4-65BD1C9BF952}" type="pres">
      <dgm:prSet presAssocID="{2E1A7AFF-05B8-8D4A-8178-5DA0BC7957B5}" presName="imageRepeatNode" presStyleLbl="alignAcc1" presStyleIdx="0" presStyleCnt="6"/>
      <dgm:spPr/>
    </dgm:pt>
    <dgm:pt modelId="{4173ACA3-62AE-B046-8BB6-734764DD44F2}" type="pres">
      <dgm:prSet presAssocID="{2E1A7AFF-05B8-8D4A-8178-5DA0BC7957B5}" presName="imageaccent1" presStyleCnt="0"/>
      <dgm:spPr/>
    </dgm:pt>
    <dgm:pt modelId="{0FE26BFF-964A-2E43-85F4-8C2D56FF1F0A}" type="pres">
      <dgm:prSet presAssocID="{2E1A7AFF-05B8-8D4A-8178-5DA0BC7957B5}" presName="accentRepeatNode" presStyleLbl="solidAlignAcc1" presStyleIdx="1" presStyleCnt="12"/>
      <dgm:spPr/>
    </dgm:pt>
    <dgm:pt modelId="{5C1C1DB2-EE6B-194C-B305-4A95DF0631B3}" type="pres">
      <dgm:prSet presAssocID="{1A0E970F-7552-5B41-B795-2234222A2C4B}" presName="text2" presStyleCnt="0"/>
      <dgm:spPr/>
    </dgm:pt>
    <dgm:pt modelId="{4CAFD183-40C9-A84D-A031-B064CE459888}" type="pres">
      <dgm:prSet presAssocID="{1A0E970F-7552-5B41-B795-2234222A2C4B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406239AB-8199-A648-ACA1-8D09BCB875E9}" type="pres">
      <dgm:prSet presAssocID="{1A0E970F-7552-5B41-B795-2234222A2C4B}" presName="textaccent2" presStyleCnt="0"/>
      <dgm:spPr/>
    </dgm:pt>
    <dgm:pt modelId="{CF3F569F-5889-4347-8A87-A49A011C4641}" type="pres">
      <dgm:prSet presAssocID="{1A0E970F-7552-5B41-B795-2234222A2C4B}" presName="accentRepeatNode" presStyleLbl="solidAlignAcc1" presStyleIdx="2" presStyleCnt="12"/>
      <dgm:spPr/>
    </dgm:pt>
    <dgm:pt modelId="{FED32DF0-933E-4745-B094-1ABD2B05F270}" type="pres">
      <dgm:prSet presAssocID="{937BEFD6-AFD9-7A49-8C60-80B5DC29B109}" presName="image2" presStyleCnt="0"/>
      <dgm:spPr/>
    </dgm:pt>
    <dgm:pt modelId="{51105628-4641-2449-9D33-841F5FEAFDE4}" type="pres">
      <dgm:prSet presAssocID="{937BEFD6-AFD9-7A49-8C60-80B5DC29B109}" presName="imageRepeatNode" presStyleLbl="alignAcc1" presStyleIdx="1" presStyleCnt="6"/>
      <dgm:spPr/>
    </dgm:pt>
    <dgm:pt modelId="{4755BF77-69E3-A34B-B3F1-091653D59F64}" type="pres">
      <dgm:prSet presAssocID="{937BEFD6-AFD9-7A49-8C60-80B5DC29B109}" presName="imageaccent2" presStyleCnt="0"/>
      <dgm:spPr/>
    </dgm:pt>
    <dgm:pt modelId="{059796DE-6DD1-8D4C-B709-1C178955BC33}" type="pres">
      <dgm:prSet presAssocID="{937BEFD6-AFD9-7A49-8C60-80B5DC29B109}" presName="accentRepeatNode" presStyleLbl="solidAlignAcc1" presStyleIdx="3" presStyleCnt="12"/>
      <dgm:spPr/>
    </dgm:pt>
    <dgm:pt modelId="{68C66292-620E-B247-B533-5BD603CDC863}" type="pres">
      <dgm:prSet presAssocID="{C64E3D01-4361-C542-A373-ED165598F9F5}" presName="text3" presStyleCnt="0"/>
      <dgm:spPr/>
    </dgm:pt>
    <dgm:pt modelId="{7BD6E524-3404-9546-AB55-31C67579E5C1}" type="pres">
      <dgm:prSet presAssocID="{C64E3D01-4361-C542-A373-ED165598F9F5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9EAD779F-0777-024C-B80F-E72B328E20FA}" type="pres">
      <dgm:prSet presAssocID="{C64E3D01-4361-C542-A373-ED165598F9F5}" presName="textaccent3" presStyleCnt="0"/>
      <dgm:spPr/>
    </dgm:pt>
    <dgm:pt modelId="{A7A2AD19-556F-4141-A6E4-6FE7326AA719}" type="pres">
      <dgm:prSet presAssocID="{C64E3D01-4361-C542-A373-ED165598F9F5}" presName="accentRepeatNode" presStyleLbl="solidAlignAcc1" presStyleIdx="4" presStyleCnt="12"/>
      <dgm:spPr/>
    </dgm:pt>
    <dgm:pt modelId="{23E0D240-44A5-3E4A-BDAC-BEFE2F464C11}" type="pres">
      <dgm:prSet presAssocID="{668A7239-BC3C-A446-84F1-E604AC5E441C}" presName="image3" presStyleCnt="0"/>
      <dgm:spPr/>
    </dgm:pt>
    <dgm:pt modelId="{08133032-6E7F-C747-89D3-34ADBDA10493}" type="pres">
      <dgm:prSet presAssocID="{668A7239-BC3C-A446-84F1-E604AC5E441C}" presName="imageRepeatNode" presStyleLbl="alignAcc1" presStyleIdx="2" presStyleCnt="6"/>
      <dgm:spPr/>
    </dgm:pt>
    <dgm:pt modelId="{E3E982F1-4FA6-8641-AFA9-30BCCBBFA7F4}" type="pres">
      <dgm:prSet presAssocID="{668A7239-BC3C-A446-84F1-E604AC5E441C}" presName="imageaccent3" presStyleCnt="0"/>
      <dgm:spPr/>
    </dgm:pt>
    <dgm:pt modelId="{F51F72C9-564D-FB49-B1BE-611BCBB2508B}" type="pres">
      <dgm:prSet presAssocID="{668A7239-BC3C-A446-84F1-E604AC5E441C}" presName="accentRepeatNode" presStyleLbl="solidAlignAcc1" presStyleIdx="5" presStyleCnt="12"/>
      <dgm:spPr/>
    </dgm:pt>
    <dgm:pt modelId="{27F7649C-41C1-9044-8B14-67FC9B229DFA}" type="pres">
      <dgm:prSet presAssocID="{9E20E7B0-ADC1-5847-9C66-C1560073B331}" presName="text4" presStyleCnt="0"/>
      <dgm:spPr/>
    </dgm:pt>
    <dgm:pt modelId="{313FD38E-2147-384D-BCF7-695C5E0B16B6}" type="pres">
      <dgm:prSet presAssocID="{9E20E7B0-ADC1-5847-9C66-C1560073B331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B6D525C2-ECD8-8C47-90B5-79C4D8457940}" type="pres">
      <dgm:prSet presAssocID="{9E20E7B0-ADC1-5847-9C66-C1560073B331}" presName="textaccent4" presStyleCnt="0"/>
      <dgm:spPr/>
    </dgm:pt>
    <dgm:pt modelId="{2FD69ADC-EA9B-F24A-A109-F3D7A6BA9588}" type="pres">
      <dgm:prSet presAssocID="{9E20E7B0-ADC1-5847-9C66-C1560073B331}" presName="accentRepeatNode" presStyleLbl="solidAlignAcc1" presStyleIdx="6" presStyleCnt="12"/>
      <dgm:spPr/>
    </dgm:pt>
    <dgm:pt modelId="{D2A72627-E86A-D54B-8703-C92959962C55}" type="pres">
      <dgm:prSet presAssocID="{7A1DA4AA-558F-9A4D-A2DF-9C60B443777C}" presName="image4" presStyleCnt="0"/>
      <dgm:spPr/>
    </dgm:pt>
    <dgm:pt modelId="{92DD649F-3D6D-0D46-AE76-4A27C154C181}" type="pres">
      <dgm:prSet presAssocID="{7A1DA4AA-558F-9A4D-A2DF-9C60B443777C}" presName="imageRepeatNode" presStyleLbl="alignAcc1" presStyleIdx="3" presStyleCnt="6"/>
      <dgm:spPr/>
    </dgm:pt>
    <dgm:pt modelId="{73F25301-7961-B34C-BC9B-3BB9E14EF07F}" type="pres">
      <dgm:prSet presAssocID="{7A1DA4AA-558F-9A4D-A2DF-9C60B443777C}" presName="imageaccent4" presStyleCnt="0"/>
      <dgm:spPr/>
    </dgm:pt>
    <dgm:pt modelId="{5D5193BB-0CC7-8747-9E6A-5C66790CB622}" type="pres">
      <dgm:prSet presAssocID="{7A1DA4AA-558F-9A4D-A2DF-9C60B443777C}" presName="accentRepeatNode" presStyleLbl="solidAlignAcc1" presStyleIdx="7" presStyleCnt="12"/>
      <dgm:spPr/>
    </dgm:pt>
    <dgm:pt modelId="{AA073F29-6267-6749-814D-9B8CB21BC7DE}" type="pres">
      <dgm:prSet presAssocID="{EFF48A0E-624B-5942-B4B0-A23129C41F45}" presName="text5" presStyleCnt="0"/>
      <dgm:spPr/>
    </dgm:pt>
    <dgm:pt modelId="{8B4CCB60-DEAE-D54C-8B64-9A95D9FF5CDF}" type="pres">
      <dgm:prSet presAssocID="{EFF48A0E-624B-5942-B4B0-A23129C41F45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AEE03D7D-2CA6-C243-888D-FE626D0AE53F}" type="pres">
      <dgm:prSet presAssocID="{EFF48A0E-624B-5942-B4B0-A23129C41F45}" presName="textaccent5" presStyleCnt="0"/>
      <dgm:spPr/>
    </dgm:pt>
    <dgm:pt modelId="{72979D9A-B33A-3B40-B458-877180FBBCD4}" type="pres">
      <dgm:prSet presAssocID="{EFF48A0E-624B-5942-B4B0-A23129C41F45}" presName="accentRepeatNode" presStyleLbl="solidAlignAcc1" presStyleIdx="8" presStyleCnt="12"/>
      <dgm:spPr/>
    </dgm:pt>
    <dgm:pt modelId="{C13665FD-5ECD-5D47-948A-13A9F21AF812}" type="pres">
      <dgm:prSet presAssocID="{9535F97C-D74A-DD43-B13C-87D7593207B7}" presName="image5" presStyleCnt="0"/>
      <dgm:spPr/>
    </dgm:pt>
    <dgm:pt modelId="{37480814-34FE-B646-BB2B-6B4A4151FB0B}" type="pres">
      <dgm:prSet presAssocID="{9535F97C-D74A-DD43-B13C-87D7593207B7}" presName="imageRepeatNode" presStyleLbl="alignAcc1" presStyleIdx="4" presStyleCnt="6"/>
      <dgm:spPr/>
    </dgm:pt>
    <dgm:pt modelId="{BB432B6F-EA18-F54C-8FC3-E87F48E53E88}" type="pres">
      <dgm:prSet presAssocID="{9535F97C-D74A-DD43-B13C-87D7593207B7}" presName="imageaccent5" presStyleCnt="0"/>
      <dgm:spPr/>
    </dgm:pt>
    <dgm:pt modelId="{066848CB-A19F-FA4A-8A5F-60AE6357335B}" type="pres">
      <dgm:prSet presAssocID="{9535F97C-D74A-DD43-B13C-87D7593207B7}" presName="accentRepeatNode" presStyleLbl="solidAlignAcc1" presStyleIdx="9" presStyleCnt="12"/>
      <dgm:spPr/>
    </dgm:pt>
    <dgm:pt modelId="{B9B694A7-1534-E840-B350-B82DE263025D}" type="pres">
      <dgm:prSet presAssocID="{8780911C-5280-8E4D-86D0-1D28F0BF2983}" presName="text6" presStyleCnt="0"/>
      <dgm:spPr/>
    </dgm:pt>
    <dgm:pt modelId="{5C6C2F63-4CBC-9A4C-887F-44B150F5D205}" type="pres">
      <dgm:prSet presAssocID="{8780911C-5280-8E4D-86D0-1D28F0BF2983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5EEE2FE8-7D70-C24F-ADA8-FC38E587DCFA}" type="pres">
      <dgm:prSet presAssocID="{8780911C-5280-8E4D-86D0-1D28F0BF2983}" presName="textaccent6" presStyleCnt="0"/>
      <dgm:spPr/>
    </dgm:pt>
    <dgm:pt modelId="{7D8BEF17-1ABC-9E4C-AB5D-53825F64A6BE}" type="pres">
      <dgm:prSet presAssocID="{8780911C-5280-8E4D-86D0-1D28F0BF2983}" presName="accentRepeatNode" presStyleLbl="solidAlignAcc1" presStyleIdx="10" presStyleCnt="12"/>
      <dgm:spPr/>
    </dgm:pt>
    <dgm:pt modelId="{B810F93C-0FEF-0D4A-963C-5E41AD12BB88}" type="pres">
      <dgm:prSet presAssocID="{1A4EAE72-7C91-E44E-8B81-5871C49EC3EB}" presName="image6" presStyleCnt="0"/>
      <dgm:spPr/>
    </dgm:pt>
    <dgm:pt modelId="{3B4931C0-0DB7-6445-95E1-CB3A42F5D729}" type="pres">
      <dgm:prSet presAssocID="{1A4EAE72-7C91-E44E-8B81-5871C49EC3EB}" presName="imageRepeatNode" presStyleLbl="alignAcc1" presStyleIdx="5" presStyleCnt="6"/>
      <dgm:spPr/>
    </dgm:pt>
    <dgm:pt modelId="{985009C5-C007-3B4E-A155-2FF5D30AB913}" type="pres">
      <dgm:prSet presAssocID="{1A4EAE72-7C91-E44E-8B81-5871C49EC3EB}" presName="imageaccent6" presStyleCnt="0"/>
      <dgm:spPr/>
    </dgm:pt>
    <dgm:pt modelId="{9C570E3A-1EE5-4F41-AD59-2F6506A09831}" type="pres">
      <dgm:prSet presAssocID="{1A4EAE72-7C91-E44E-8B81-5871C49EC3EB}" presName="accentRepeatNode" presStyleLbl="solidAlignAcc1" presStyleIdx="11" presStyleCnt="12"/>
      <dgm:spPr/>
    </dgm:pt>
  </dgm:ptLst>
  <dgm:cxnLst>
    <dgm:cxn modelId="{6792F032-DB40-2744-9E08-2F9441486101}" type="presOf" srcId="{7A1DA4AA-558F-9A4D-A2DF-9C60B443777C}" destId="{92DD649F-3D6D-0D46-AE76-4A27C154C181}" srcOrd="0" destOrd="0" presId="urn:microsoft.com/office/officeart/2008/layout/HexagonCluster"/>
    <dgm:cxn modelId="{FED8493F-5C0C-0841-86A6-AAB2E6692585}" srcId="{2D36E4FD-C261-3D40-A2B0-52AA8D66FDB9}" destId="{C64E3D01-4361-C542-A373-ED165598F9F5}" srcOrd="2" destOrd="0" parTransId="{BF1953AB-6539-7D45-8506-9CDDF1628F9D}" sibTransId="{668A7239-BC3C-A446-84F1-E604AC5E441C}"/>
    <dgm:cxn modelId="{F2AC3D6D-32B9-5544-A3FC-BB61A56A3909}" type="presOf" srcId="{937BEFD6-AFD9-7A49-8C60-80B5DC29B109}" destId="{51105628-4641-2449-9D33-841F5FEAFDE4}" srcOrd="0" destOrd="0" presId="urn:microsoft.com/office/officeart/2008/layout/HexagonCluster"/>
    <dgm:cxn modelId="{5F8DC283-CA7E-9D46-AC8E-E24C82B3DD4A}" srcId="{2D36E4FD-C261-3D40-A2B0-52AA8D66FDB9}" destId="{EFF48A0E-624B-5942-B4B0-A23129C41F45}" srcOrd="4" destOrd="0" parTransId="{0E387B7B-A593-4D4C-93B7-C8130A559161}" sibTransId="{9535F97C-D74A-DD43-B13C-87D7593207B7}"/>
    <dgm:cxn modelId="{2430EA8E-4A5E-974F-8E7B-01D6929FFD55}" type="presOf" srcId="{1A4EAE72-7C91-E44E-8B81-5871C49EC3EB}" destId="{3B4931C0-0DB7-6445-95E1-CB3A42F5D729}" srcOrd="0" destOrd="0" presId="urn:microsoft.com/office/officeart/2008/layout/HexagonCluster"/>
    <dgm:cxn modelId="{BD712792-6A6F-EF48-98D8-1F3755403526}" type="presOf" srcId="{2E1A7AFF-05B8-8D4A-8178-5DA0BC7957B5}" destId="{3AD5B2CF-D1DB-6747-90C4-65BD1C9BF952}" srcOrd="0" destOrd="0" presId="urn:microsoft.com/office/officeart/2008/layout/HexagonCluster"/>
    <dgm:cxn modelId="{2192BC9F-EC4B-C847-B101-7C47EA969416}" type="presOf" srcId="{C64E3D01-4361-C542-A373-ED165598F9F5}" destId="{7BD6E524-3404-9546-AB55-31C67579E5C1}" srcOrd="0" destOrd="0" presId="urn:microsoft.com/office/officeart/2008/layout/HexagonCluster"/>
    <dgm:cxn modelId="{1C83B4A2-CA95-214E-BCBD-2DC750D676EB}" type="presOf" srcId="{161DB08B-0633-C440-9CA5-8DBC77C8A494}" destId="{CCA4B987-D13F-534B-BEEB-ABFC6B6FB585}" srcOrd="0" destOrd="0" presId="urn:microsoft.com/office/officeart/2008/layout/HexagonCluster"/>
    <dgm:cxn modelId="{B8D707A7-1219-774C-8002-3A74CB9E190C}" srcId="{2D36E4FD-C261-3D40-A2B0-52AA8D66FDB9}" destId="{9E20E7B0-ADC1-5847-9C66-C1560073B331}" srcOrd="3" destOrd="0" parTransId="{E50D37C0-2FDE-5543-A7BE-9F3532E3B9EB}" sibTransId="{7A1DA4AA-558F-9A4D-A2DF-9C60B443777C}"/>
    <dgm:cxn modelId="{07E134B2-9980-BE40-BA29-F8B34EF73925}" type="presOf" srcId="{9535F97C-D74A-DD43-B13C-87D7593207B7}" destId="{37480814-34FE-B646-BB2B-6B4A4151FB0B}" srcOrd="0" destOrd="0" presId="urn:microsoft.com/office/officeart/2008/layout/HexagonCluster"/>
    <dgm:cxn modelId="{6F29FCBB-DFF6-A64C-AD6F-66655B7BEB8B}" srcId="{2D36E4FD-C261-3D40-A2B0-52AA8D66FDB9}" destId="{8780911C-5280-8E4D-86D0-1D28F0BF2983}" srcOrd="5" destOrd="0" parTransId="{A3B4951A-55DB-A74D-8CA8-4AED89D4C921}" sibTransId="{1A4EAE72-7C91-E44E-8B81-5871C49EC3EB}"/>
    <dgm:cxn modelId="{7352B1C4-8E13-5F40-A7AA-3A2E66738107}" srcId="{2D36E4FD-C261-3D40-A2B0-52AA8D66FDB9}" destId="{1A0E970F-7552-5B41-B795-2234222A2C4B}" srcOrd="1" destOrd="0" parTransId="{E08252DB-EFEB-3044-A824-7033B5A6DB36}" sibTransId="{937BEFD6-AFD9-7A49-8C60-80B5DC29B109}"/>
    <dgm:cxn modelId="{54B9D6D6-F209-984A-883D-E4C8EBDB8D3C}" type="presOf" srcId="{9E20E7B0-ADC1-5847-9C66-C1560073B331}" destId="{313FD38E-2147-384D-BCF7-695C5E0B16B6}" srcOrd="0" destOrd="0" presId="urn:microsoft.com/office/officeart/2008/layout/HexagonCluster"/>
    <dgm:cxn modelId="{ED851AD7-67FF-B04F-B49A-20721D467790}" type="presOf" srcId="{8780911C-5280-8E4D-86D0-1D28F0BF2983}" destId="{5C6C2F63-4CBC-9A4C-887F-44B150F5D205}" srcOrd="0" destOrd="0" presId="urn:microsoft.com/office/officeart/2008/layout/HexagonCluster"/>
    <dgm:cxn modelId="{61E322DD-7B3D-A848-94FA-42DE778820CE}" type="presOf" srcId="{EFF48A0E-624B-5942-B4B0-A23129C41F45}" destId="{8B4CCB60-DEAE-D54C-8B64-9A95D9FF5CDF}" srcOrd="0" destOrd="0" presId="urn:microsoft.com/office/officeart/2008/layout/HexagonCluster"/>
    <dgm:cxn modelId="{61AC25E8-E129-6A49-8EB7-277A80CB13DA}" type="presOf" srcId="{2D36E4FD-C261-3D40-A2B0-52AA8D66FDB9}" destId="{61E96CEA-9291-574D-B251-979983BF9203}" srcOrd="0" destOrd="0" presId="urn:microsoft.com/office/officeart/2008/layout/HexagonCluster"/>
    <dgm:cxn modelId="{01E128E9-1E31-C241-8B0D-CD0F5421A47A}" type="presOf" srcId="{1A0E970F-7552-5B41-B795-2234222A2C4B}" destId="{4CAFD183-40C9-A84D-A031-B064CE459888}" srcOrd="0" destOrd="0" presId="urn:microsoft.com/office/officeart/2008/layout/HexagonCluster"/>
    <dgm:cxn modelId="{0FB7DDEB-28AC-D34A-958C-8886B6CC06DA}" srcId="{2D36E4FD-C261-3D40-A2B0-52AA8D66FDB9}" destId="{161DB08B-0633-C440-9CA5-8DBC77C8A494}" srcOrd="0" destOrd="0" parTransId="{D854E37E-2F38-A74C-81EF-8A2896AC4943}" sibTransId="{2E1A7AFF-05B8-8D4A-8178-5DA0BC7957B5}"/>
    <dgm:cxn modelId="{9DBF11FB-995E-0B43-B688-040428183756}" type="presOf" srcId="{668A7239-BC3C-A446-84F1-E604AC5E441C}" destId="{08133032-6E7F-C747-89D3-34ADBDA10493}" srcOrd="0" destOrd="0" presId="urn:microsoft.com/office/officeart/2008/layout/HexagonCluster"/>
    <dgm:cxn modelId="{8CCC8105-25A7-F140-AFA6-F00B8A6DB94C}" type="presParOf" srcId="{61E96CEA-9291-574D-B251-979983BF9203}" destId="{7BA28701-FC07-FD42-AC0B-109B2FABCA6B}" srcOrd="0" destOrd="0" presId="urn:microsoft.com/office/officeart/2008/layout/HexagonCluster"/>
    <dgm:cxn modelId="{620624CE-2C2F-DA45-B21B-4F37700C7776}" type="presParOf" srcId="{7BA28701-FC07-FD42-AC0B-109B2FABCA6B}" destId="{CCA4B987-D13F-534B-BEEB-ABFC6B6FB585}" srcOrd="0" destOrd="0" presId="urn:microsoft.com/office/officeart/2008/layout/HexagonCluster"/>
    <dgm:cxn modelId="{EC72CAE6-247A-4845-8A1A-5284DF990F23}" type="presParOf" srcId="{61E96CEA-9291-574D-B251-979983BF9203}" destId="{204DD5FB-AD3A-A843-8F58-94A12D3E271E}" srcOrd="1" destOrd="0" presId="urn:microsoft.com/office/officeart/2008/layout/HexagonCluster"/>
    <dgm:cxn modelId="{55C8C4A3-12D3-7843-B770-4B6C21F8E14A}" type="presParOf" srcId="{204DD5FB-AD3A-A843-8F58-94A12D3E271E}" destId="{E42F0535-9D82-BA44-B51A-94DCB302C6F2}" srcOrd="0" destOrd="0" presId="urn:microsoft.com/office/officeart/2008/layout/HexagonCluster"/>
    <dgm:cxn modelId="{9BBABE87-43BF-B84B-8917-9B3C2FB8019C}" type="presParOf" srcId="{61E96CEA-9291-574D-B251-979983BF9203}" destId="{A94CB1FC-77DE-2C49-A3EE-8C80B7C70294}" srcOrd="2" destOrd="0" presId="urn:microsoft.com/office/officeart/2008/layout/HexagonCluster"/>
    <dgm:cxn modelId="{EA57C570-9DB9-9F4D-84C0-5FC8457A6871}" type="presParOf" srcId="{A94CB1FC-77DE-2C49-A3EE-8C80B7C70294}" destId="{3AD5B2CF-D1DB-6747-90C4-65BD1C9BF952}" srcOrd="0" destOrd="0" presId="urn:microsoft.com/office/officeart/2008/layout/HexagonCluster"/>
    <dgm:cxn modelId="{6F7C9F72-1598-9F4A-84BC-E8B361E20DF3}" type="presParOf" srcId="{61E96CEA-9291-574D-B251-979983BF9203}" destId="{4173ACA3-62AE-B046-8BB6-734764DD44F2}" srcOrd="3" destOrd="0" presId="urn:microsoft.com/office/officeart/2008/layout/HexagonCluster"/>
    <dgm:cxn modelId="{4EB97B86-6525-C149-BD98-4E6D29804EA9}" type="presParOf" srcId="{4173ACA3-62AE-B046-8BB6-734764DD44F2}" destId="{0FE26BFF-964A-2E43-85F4-8C2D56FF1F0A}" srcOrd="0" destOrd="0" presId="urn:microsoft.com/office/officeart/2008/layout/HexagonCluster"/>
    <dgm:cxn modelId="{97B9B802-F03D-0844-9A10-44FB65592BC5}" type="presParOf" srcId="{61E96CEA-9291-574D-B251-979983BF9203}" destId="{5C1C1DB2-EE6B-194C-B305-4A95DF0631B3}" srcOrd="4" destOrd="0" presId="urn:microsoft.com/office/officeart/2008/layout/HexagonCluster"/>
    <dgm:cxn modelId="{D92BB2F3-EBF1-BE42-A3E2-39930C88CF17}" type="presParOf" srcId="{5C1C1DB2-EE6B-194C-B305-4A95DF0631B3}" destId="{4CAFD183-40C9-A84D-A031-B064CE459888}" srcOrd="0" destOrd="0" presId="urn:microsoft.com/office/officeart/2008/layout/HexagonCluster"/>
    <dgm:cxn modelId="{072CBB1D-86CF-4544-AEF5-155BE97D665B}" type="presParOf" srcId="{61E96CEA-9291-574D-B251-979983BF9203}" destId="{406239AB-8199-A648-ACA1-8D09BCB875E9}" srcOrd="5" destOrd="0" presId="urn:microsoft.com/office/officeart/2008/layout/HexagonCluster"/>
    <dgm:cxn modelId="{C3016CD9-528F-2F45-AA3F-1DD0E9B182E8}" type="presParOf" srcId="{406239AB-8199-A648-ACA1-8D09BCB875E9}" destId="{CF3F569F-5889-4347-8A87-A49A011C4641}" srcOrd="0" destOrd="0" presId="urn:microsoft.com/office/officeart/2008/layout/HexagonCluster"/>
    <dgm:cxn modelId="{5E8ED74B-B8B2-4A49-AEDB-68EC14CE2C89}" type="presParOf" srcId="{61E96CEA-9291-574D-B251-979983BF9203}" destId="{FED32DF0-933E-4745-B094-1ABD2B05F270}" srcOrd="6" destOrd="0" presId="urn:microsoft.com/office/officeart/2008/layout/HexagonCluster"/>
    <dgm:cxn modelId="{38E0ADDB-FE22-D943-B190-361F90A2A21F}" type="presParOf" srcId="{FED32DF0-933E-4745-B094-1ABD2B05F270}" destId="{51105628-4641-2449-9D33-841F5FEAFDE4}" srcOrd="0" destOrd="0" presId="urn:microsoft.com/office/officeart/2008/layout/HexagonCluster"/>
    <dgm:cxn modelId="{06E9E99B-2A61-5A4D-8ADD-046110D22191}" type="presParOf" srcId="{61E96CEA-9291-574D-B251-979983BF9203}" destId="{4755BF77-69E3-A34B-B3F1-091653D59F64}" srcOrd="7" destOrd="0" presId="urn:microsoft.com/office/officeart/2008/layout/HexagonCluster"/>
    <dgm:cxn modelId="{CA9CE63E-9BF6-A14E-8E1A-407620288B9D}" type="presParOf" srcId="{4755BF77-69E3-A34B-B3F1-091653D59F64}" destId="{059796DE-6DD1-8D4C-B709-1C178955BC33}" srcOrd="0" destOrd="0" presId="urn:microsoft.com/office/officeart/2008/layout/HexagonCluster"/>
    <dgm:cxn modelId="{39C41412-EC2B-6041-83A0-CCB199EDB5A2}" type="presParOf" srcId="{61E96CEA-9291-574D-B251-979983BF9203}" destId="{68C66292-620E-B247-B533-5BD603CDC863}" srcOrd="8" destOrd="0" presId="urn:microsoft.com/office/officeart/2008/layout/HexagonCluster"/>
    <dgm:cxn modelId="{8BCEA7A5-03E7-324D-8906-423B44B336DF}" type="presParOf" srcId="{68C66292-620E-B247-B533-5BD603CDC863}" destId="{7BD6E524-3404-9546-AB55-31C67579E5C1}" srcOrd="0" destOrd="0" presId="urn:microsoft.com/office/officeart/2008/layout/HexagonCluster"/>
    <dgm:cxn modelId="{0EDA9927-D275-F044-8AF7-C7D162902293}" type="presParOf" srcId="{61E96CEA-9291-574D-B251-979983BF9203}" destId="{9EAD779F-0777-024C-B80F-E72B328E20FA}" srcOrd="9" destOrd="0" presId="urn:microsoft.com/office/officeart/2008/layout/HexagonCluster"/>
    <dgm:cxn modelId="{E2D6A288-CBF9-B147-B992-B33E4C02249C}" type="presParOf" srcId="{9EAD779F-0777-024C-B80F-E72B328E20FA}" destId="{A7A2AD19-556F-4141-A6E4-6FE7326AA719}" srcOrd="0" destOrd="0" presId="urn:microsoft.com/office/officeart/2008/layout/HexagonCluster"/>
    <dgm:cxn modelId="{73C44CD8-C598-3348-B9AE-65D3EB5C00F5}" type="presParOf" srcId="{61E96CEA-9291-574D-B251-979983BF9203}" destId="{23E0D240-44A5-3E4A-BDAC-BEFE2F464C11}" srcOrd="10" destOrd="0" presId="urn:microsoft.com/office/officeart/2008/layout/HexagonCluster"/>
    <dgm:cxn modelId="{7B9F74E0-6247-E648-8A60-3614BB3B9636}" type="presParOf" srcId="{23E0D240-44A5-3E4A-BDAC-BEFE2F464C11}" destId="{08133032-6E7F-C747-89D3-34ADBDA10493}" srcOrd="0" destOrd="0" presId="urn:microsoft.com/office/officeart/2008/layout/HexagonCluster"/>
    <dgm:cxn modelId="{DB3C445A-1607-3948-B28A-320D9B5C6628}" type="presParOf" srcId="{61E96CEA-9291-574D-B251-979983BF9203}" destId="{E3E982F1-4FA6-8641-AFA9-30BCCBBFA7F4}" srcOrd="11" destOrd="0" presId="urn:microsoft.com/office/officeart/2008/layout/HexagonCluster"/>
    <dgm:cxn modelId="{47CE17B6-6424-9C48-AE67-4B07D55FDFED}" type="presParOf" srcId="{E3E982F1-4FA6-8641-AFA9-30BCCBBFA7F4}" destId="{F51F72C9-564D-FB49-B1BE-611BCBB2508B}" srcOrd="0" destOrd="0" presId="urn:microsoft.com/office/officeart/2008/layout/HexagonCluster"/>
    <dgm:cxn modelId="{9DF84592-24A6-F54A-A385-3B4C343EBAB7}" type="presParOf" srcId="{61E96CEA-9291-574D-B251-979983BF9203}" destId="{27F7649C-41C1-9044-8B14-67FC9B229DFA}" srcOrd="12" destOrd="0" presId="urn:microsoft.com/office/officeart/2008/layout/HexagonCluster"/>
    <dgm:cxn modelId="{E5F0DE48-AA7C-204E-9AA8-15E5CB2C236D}" type="presParOf" srcId="{27F7649C-41C1-9044-8B14-67FC9B229DFA}" destId="{313FD38E-2147-384D-BCF7-695C5E0B16B6}" srcOrd="0" destOrd="0" presId="urn:microsoft.com/office/officeart/2008/layout/HexagonCluster"/>
    <dgm:cxn modelId="{BD8AAC40-809D-E446-A0AB-A109B0829AF4}" type="presParOf" srcId="{61E96CEA-9291-574D-B251-979983BF9203}" destId="{B6D525C2-ECD8-8C47-90B5-79C4D8457940}" srcOrd="13" destOrd="0" presId="urn:microsoft.com/office/officeart/2008/layout/HexagonCluster"/>
    <dgm:cxn modelId="{8CC53DF4-19FF-E546-AD21-1F29D8E5F241}" type="presParOf" srcId="{B6D525C2-ECD8-8C47-90B5-79C4D8457940}" destId="{2FD69ADC-EA9B-F24A-A109-F3D7A6BA9588}" srcOrd="0" destOrd="0" presId="urn:microsoft.com/office/officeart/2008/layout/HexagonCluster"/>
    <dgm:cxn modelId="{0ABF3BA6-C035-1E4D-A913-C2AE48C1ED30}" type="presParOf" srcId="{61E96CEA-9291-574D-B251-979983BF9203}" destId="{D2A72627-E86A-D54B-8703-C92959962C55}" srcOrd="14" destOrd="0" presId="urn:microsoft.com/office/officeart/2008/layout/HexagonCluster"/>
    <dgm:cxn modelId="{21F376C9-1937-754A-A07D-E6E2897B0E06}" type="presParOf" srcId="{D2A72627-E86A-D54B-8703-C92959962C55}" destId="{92DD649F-3D6D-0D46-AE76-4A27C154C181}" srcOrd="0" destOrd="0" presId="urn:microsoft.com/office/officeart/2008/layout/HexagonCluster"/>
    <dgm:cxn modelId="{2FD73530-085E-0E4A-95EC-5D68632F6E89}" type="presParOf" srcId="{61E96CEA-9291-574D-B251-979983BF9203}" destId="{73F25301-7961-B34C-BC9B-3BB9E14EF07F}" srcOrd="15" destOrd="0" presId="urn:microsoft.com/office/officeart/2008/layout/HexagonCluster"/>
    <dgm:cxn modelId="{84DFAE66-24F5-5743-A355-2E3AC5ADAF39}" type="presParOf" srcId="{73F25301-7961-B34C-BC9B-3BB9E14EF07F}" destId="{5D5193BB-0CC7-8747-9E6A-5C66790CB622}" srcOrd="0" destOrd="0" presId="urn:microsoft.com/office/officeart/2008/layout/HexagonCluster"/>
    <dgm:cxn modelId="{3A281234-A287-8745-A21C-A3D5496F2F9E}" type="presParOf" srcId="{61E96CEA-9291-574D-B251-979983BF9203}" destId="{AA073F29-6267-6749-814D-9B8CB21BC7DE}" srcOrd="16" destOrd="0" presId="urn:microsoft.com/office/officeart/2008/layout/HexagonCluster"/>
    <dgm:cxn modelId="{CC26C612-9292-A14D-BB51-D30B1F163DE5}" type="presParOf" srcId="{AA073F29-6267-6749-814D-9B8CB21BC7DE}" destId="{8B4CCB60-DEAE-D54C-8B64-9A95D9FF5CDF}" srcOrd="0" destOrd="0" presId="urn:microsoft.com/office/officeart/2008/layout/HexagonCluster"/>
    <dgm:cxn modelId="{6023A72D-2B59-7C4A-9FF4-B43FB82C3EE5}" type="presParOf" srcId="{61E96CEA-9291-574D-B251-979983BF9203}" destId="{AEE03D7D-2CA6-C243-888D-FE626D0AE53F}" srcOrd="17" destOrd="0" presId="urn:microsoft.com/office/officeart/2008/layout/HexagonCluster"/>
    <dgm:cxn modelId="{54A56EAF-E50F-DA49-B288-629F7023243D}" type="presParOf" srcId="{AEE03D7D-2CA6-C243-888D-FE626D0AE53F}" destId="{72979D9A-B33A-3B40-B458-877180FBBCD4}" srcOrd="0" destOrd="0" presId="urn:microsoft.com/office/officeart/2008/layout/HexagonCluster"/>
    <dgm:cxn modelId="{9C5CF873-4F8E-7C48-B409-6E726AF74C0E}" type="presParOf" srcId="{61E96CEA-9291-574D-B251-979983BF9203}" destId="{C13665FD-5ECD-5D47-948A-13A9F21AF812}" srcOrd="18" destOrd="0" presId="urn:microsoft.com/office/officeart/2008/layout/HexagonCluster"/>
    <dgm:cxn modelId="{5B1D3311-C8D4-9D4A-8D4B-488E83ADFF89}" type="presParOf" srcId="{C13665FD-5ECD-5D47-948A-13A9F21AF812}" destId="{37480814-34FE-B646-BB2B-6B4A4151FB0B}" srcOrd="0" destOrd="0" presId="urn:microsoft.com/office/officeart/2008/layout/HexagonCluster"/>
    <dgm:cxn modelId="{8F3C7D33-2293-F148-8284-DBF89E3C9DEB}" type="presParOf" srcId="{61E96CEA-9291-574D-B251-979983BF9203}" destId="{BB432B6F-EA18-F54C-8FC3-E87F48E53E88}" srcOrd="19" destOrd="0" presId="urn:microsoft.com/office/officeart/2008/layout/HexagonCluster"/>
    <dgm:cxn modelId="{562D1605-0C45-9349-93E9-2795A3C0D5F4}" type="presParOf" srcId="{BB432B6F-EA18-F54C-8FC3-E87F48E53E88}" destId="{066848CB-A19F-FA4A-8A5F-60AE6357335B}" srcOrd="0" destOrd="0" presId="urn:microsoft.com/office/officeart/2008/layout/HexagonCluster"/>
    <dgm:cxn modelId="{23CA6C2B-33F7-6F4C-9B18-D524A3E5E292}" type="presParOf" srcId="{61E96CEA-9291-574D-B251-979983BF9203}" destId="{B9B694A7-1534-E840-B350-B82DE263025D}" srcOrd="20" destOrd="0" presId="urn:microsoft.com/office/officeart/2008/layout/HexagonCluster"/>
    <dgm:cxn modelId="{669228EF-79A8-D84F-904F-9ED8EF2204AF}" type="presParOf" srcId="{B9B694A7-1534-E840-B350-B82DE263025D}" destId="{5C6C2F63-4CBC-9A4C-887F-44B150F5D205}" srcOrd="0" destOrd="0" presId="urn:microsoft.com/office/officeart/2008/layout/HexagonCluster"/>
    <dgm:cxn modelId="{33E25019-3B69-4742-B469-8258F585CFE9}" type="presParOf" srcId="{61E96CEA-9291-574D-B251-979983BF9203}" destId="{5EEE2FE8-7D70-C24F-ADA8-FC38E587DCFA}" srcOrd="21" destOrd="0" presId="urn:microsoft.com/office/officeart/2008/layout/HexagonCluster"/>
    <dgm:cxn modelId="{551972BA-E4D1-8747-B906-6594DEC52FE4}" type="presParOf" srcId="{5EEE2FE8-7D70-C24F-ADA8-FC38E587DCFA}" destId="{7D8BEF17-1ABC-9E4C-AB5D-53825F64A6BE}" srcOrd="0" destOrd="0" presId="urn:microsoft.com/office/officeart/2008/layout/HexagonCluster"/>
    <dgm:cxn modelId="{0F2ADDF4-02F0-8549-A301-84AD634D2450}" type="presParOf" srcId="{61E96CEA-9291-574D-B251-979983BF9203}" destId="{B810F93C-0FEF-0D4A-963C-5E41AD12BB88}" srcOrd="22" destOrd="0" presId="urn:microsoft.com/office/officeart/2008/layout/HexagonCluster"/>
    <dgm:cxn modelId="{73920BEF-1088-CA41-8718-16E06225D495}" type="presParOf" srcId="{B810F93C-0FEF-0D4A-963C-5E41AD12BB88}" destId="{3B4931C0-0DB7-6445-95E1-CB3A42F5D729}" srcOrd="0" destOrd="0" presId="urn:microsoft.com/office/officeart/2008/layout/HexagonCluster"/>
    <dgm:cxn modelId="{889C9AC4-735C-224B-8C5A-DC664D8B5D38}" type="presParOf" srcId="{61E96CEA-9291-574D-B251-979983BF9203}" destId="{985009C5-C007-3B4E-A155-2FF5D30AB913}" srcOrd="23" destOrd="0" presId="urn:microsoft.com/office/officeart/2008/layout/HexagonCluster"/>
    <dgm:cxn modelId="{406F3B59-A855-1741-82CF-A9BDD6CEC141}" type="presParOf" srcId="{985009C5-C007-3B4E-A155-2FF5D30AB913}" destId="{9C570E3A-1EE5-4F41-AD59-2F6506A098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D2E67-51EA-473F-8D67-589AD1248EF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CD23E5A-FDD6-44C0-AFC6-EE95515AFF4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Racism and Stigma</a:t>
          </a:r>
        </a:p>
      </dgm:t>
    </dgm:pt>
    <dgm:pt modelId="{BE46A690-9954-4F3D-9839-E81DFB4CE6E4}" type="parTrans" cxnId="{08041357-60BE-4B1F-A4EC-CB9B513F2606}">
      <dgm:prSet/>
      <dgm:spPr/>
      <dgm:t>
        <a:bodyPr/>
        <a:lstStyle/>
        <a:p>
          <a:endParaRPr lang="en-US"/>
        </a:p>
      </dgm:t>
    </dgm:pt>
    <dgm:pt modelId="{4E6CBE65-0A25-4FA5-B64E-F194A184DBE4}" type="sibTrans" cxnId="{08041357-60BE-4B1F-A4EC-CB9B513F2606}">
      <dgm:prSet/>
      <dgm:spPr/>
      <dgm:t>
        <a:bodyPr/>
        <a:lstStyle/>
        <a:p>
          <a:endParaRPr lang="en-US"/>
        </a:p>
      </dgm:t>
    </dgm:pt>
    <dgm:pt modelId="{E28B16D4-C22C-40CC-959D-BF21CC5891F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Theoretical Considerations</a:t>
          </a:r>
        </a:p>
      </dgm:t>
    </dgm:pt>
    <dgm:pt modelId="{5A5F71D5-7E45-40F5-9A02-55D632A4379F}" type="parTrans" cxnId="{7BB58ECD-2B31-4931-A302-76BFEE2435FF}">
      <dgm:prSet/>
      <dgm:spPr/>
      <dgm:t>
        <a:bodyPr/>
        <a:lstStyle/>
        <a:p>
          <a:endParaRPr lang="en-US"/>
        </a:p>
      </dgm:t>
    </dgm:pt>
    <dgm:pt modelId="{AB19B3C0-453E-4E30-B297-CFBFDA870C62}" type="sibTrans" cxnId="{7BB58ECD-2B31-4931-A302-76BFEE2435FF}">
      <dgm:prSet/>
      <dgm:spPr/>
      <dgm:t>
        <a:bodyPr/>
        <a:lstStyle/>
        <a:p>
          <a:endParaRPr lang="en-US"/>
        </a:p>
      </dgm:t>
    </dgm:pt>
    <dgm:pt modelId="{490B563C-281F-4694-A63B-86A8D6F3B57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Structural Interventions</a:t>
          </a:r>
        </a:p>
      </dgm:t>
    </dgm:pt>
    <dgm:pt modelId="{018C9D6A-CA7F-432C-A850-13F7B34C1EE7}" type="parTrans" cxnId="{1909F4B0-1BEE-4EFE-9C0A-AEA21020874D}">
      <dgm:prSet/>
      <dgm:spPr/>
      <dgm:t>
        <a:bodyPr/>
        <a:lstStyle/>
        <a:p>
          <a:endParaRPr lang="en-US"/>
        </a:p>
      </dgm:t>
    </dgm:pt>
    <dgm:pt modelId="{22770A10-D809-4C34-8F51-8872EE9604EA}" type="sibTrans" cxnId="{1909F4B0-1BEE-4EFE-9C0A-AEA21020874D}">
      <dgm:prSet/>
      <dgm:spPr/>
      <dgm:t>
        <a:bodyPr/>
        <a:lstStyle/>
        <a:p>
          <a:endParaRPr lang="en-US"/>
        </a:p>
      </dgm:t>
    </dgm:pt>
    <dgm:pt modelId="{2483B362-CD23-42E1-B6FC-A9DD562A4FB1}" type="pres">
      <dgm:prSet presAssocID="{560D2E67-51EA-473F-8D67-589AD1248EFC}" presName="root" presStyleCnt="0">
        <dgm:presLayoutVars>
          <dgm:dir/>
          <dgm:resizeHandles val="exact"/>
        </dgm:presLayoutVars>
      </dgm:prSet>
      <dgm:spPr/>
    </dgm:pt>
    <dgm:pt modelId="{FB393AB2-EF92-4078-A1F7-7EDAF53297CF}" type="pres">
      <dgm:prSet presAssocID="{BCD23E5A-FDD6-44C0-AFC6-EE95515AFF4F}" presName="compNode" presStyleCnt="0"/>
      <dgm:spPr/>
    </dgm:pt>
    <dgm:pt modelId="{E39C8FB6-366B-446B-96F5-F4210ED64930}" type="pres">
      <dgm:prSet presAssocID="{BCD23E5A-FDD6-44C0-AFC6-EE95515AFF4F}" presName="iconBgRect" presStyleLbl="bgShp" presStyleIdx="0" presStyleCnt="3"/>
      <dgm:spPr/>
    </dgm:pt>
    <dgm:pt modelId="{9F8EE463-9A3A-4B71-AF9F-2304164756B3}" type="pres">
      <dgm:prSet presAssocID="{BCD23E5A-FDD6-44C0-AFC6-EE95515AFF4F}" presName="iconRect" presStyleLbl="node1" presStyleIdx="0" presStyleCnt="3"/>
      <dgm:spPr>
        <a:ln>
          <a:noFill/>
        </a:ln>
      </dgm:spPr>
    </dgm:pt>
    <dgm:pt modelId="{D352726A-6DB4-4E39-9D80-761E20D9CFE5}" type="pres">
      <dgm:prSet presAssocID="{BCD23E5A-FDD6-44C0-AFC6-EE95515AFF4F}" presName="spaceRect" presStyleCnt="0"/>
      <dgm:spPr/>
    </dgm:pt>
    <dgm:pt modelId="{331F5EB9-926A-4CC8-BC68-C7525B779A6E}" type="pres">
      <dgm:prSet presAssocID="{BCD23E5A-FDD6-44C0-AFC6-EE95515AFF4F}" presName="textRect" presStyleLbl="revTx" presStyleIdx="0" presStyleCnt="3">
        <dgm:presLayoutVars>
          <dgm:chMax val="1"/>
          <dgm:chPref val="1"/>
        </dgm:presLayoutVars>
      </dgm:prSet>
      <dgm:spPr/>
    </dgm:pt>
    <dgm:pt modelId="{9A214B13-103B-41EB-BD93-53F32A76104D}" type="pres">
      <dgm:prSet presAssocID="{4E6CBE65-0A25-4FA5-B64E-F194A184DBE4}" presName="sibTrans" presStyleCnt="0"/>
      <dgm:spPr/>
    </dgm:pt>
    <dgm:pt modelId="{BCCF10B4-36EE-40DC-8998-D938B50C655A}" type="pres">
      <dgm:prSet presAssocID="{E28B16D4-C22C-40CC-959D-BF21CC5891F2}" presName="compNode" presStyleCnt="0"/>
      <dgm:spPr/>
    </dgm:pt>
    <dgm:pt modelId="{8767E547-130B-4490-8DE2-753E776E3F08}" type="pres">
      <dgm:prSet presAssocID="{E28B16D4-C22C-40CC-959D-BF21CC5891F2}" presName="iconBgRect" presStyleLbl="bgShp" presStyleIdx="1" presStyleCnt="3"/>
      <dgm:spPr/>
    </dgm:pt>
    <dgm:pt modelId="{23BE3E10-C8E6-4D45-A298-741DE0B659F1}" type="pres">
      <dgm:prSet presAssocID="{E28B16D4-C22C-40CC-959D-BF21CC5891F2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726485A6-BE3A-4743-8646-C7B6C41C804D}" type="pres">
      <dgm:prSet presAssocID="{E28B16D4-C22C-40CC-959D-BF21CC5891F2}" presName="spaceRect" presStyleCnt="0"/>
      <dgm:spPr/>
    </dgm:pt>
    <dgm:pt modelId="{C3379E17-5EF2-4076-B602-3DF052BE1E6C}" type="pres">
      <dgm:prSet presAssocID="{E28B16D4-C22C-40CC-959D-BF21CC5891F2}" presName="textRect" presStyleLbl="revTx" presStyleIdx="1" presStyleCnt="3">
        <dgm:presLayoutVars>
          <dgm:chMax val="1"/>
          <dgm:chPref val="1"/>
        </dgm:presLayoutVars>
      </dgm:prSet>
      <dgm:spPr/>
    </dgm:pt>
    <dgm:pt modelId="{8D44A7A6-875F-42BF-B487-84851D88C0F4}" type="pres">
      <dgm:prSet presAssocID="{AB19B3C0-453E-4E30-B297-CFBFDA870C62}" presName="sibTrans" presStyleCnt="0"/>
      <dgm:spPr/>
    </dgm:pt>
    <dgm:pt modelId="{6798CF60-8B88-4243-9F9C-77C372671A68}" type="pres">
      <dgm:prSet presAssocID="{490B563C-281F-4694-A63B-86A8D6F3B570}" presName="compNode" presStyleCnt="0"/>
      <dgm:spPr/>
    </dgm:pt>
    <dgm:pt modelId="{75AA8338-72DC-4361-9C51-029CD3E6B818}" type="pres">
      <dgm:prSet presAssocID="{490B563C-281F-4694-A63B-86A8D6F3B570}" presName="iconBgRect" presStyleLbl="bgShp" presStyleIdx="2" presStyleCnt="3"/>
      <dgm:spPr/>
    </dgm:pt>
    <dgm:pt modelId="{79F91DDC-5ACB-428B-A923-3A238F53593C}" type="pres">
      <dgm:prSet presAssocID="{490B563C-281F-4694-A63B-86A8D6F3B570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5A6070C-64EB-4781-AB9B-C822E84A2B55}" type="pres">
      <dgm:prSet presAssocID="{490B563C-281F-4694-A63B-86A8D6F3B570}" presName="spaceRect" presStyleCnt="0"/>
      <dgm:spPr/>
    </dgm:pt>
    <dgm:pt modelId="{D8E1E63A-4918-467F-9219-91A67B86142E}" type="pres">
      <dgm:prSet presAssocID="{490B563C-281F-4694-A63B-86A8D6F3B57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54C8F13-EE97-694F-982C-99EE69758DB1}" type="presOf" srcId="{BCD23E5A-FDD6-44C0-AFC6-EE95515AFF4F}" destId="{331F5EB9-926A-4CC8-BC68-C7525B779A6E}" srcOrd="0" destOrd="0" presId="urn:microsoft.com/office/officeart/2018/5/layout/IconCircleLabelList"/>
    <dgm:cxn modelId="{A9843B30-5723-8E48-90A4-5BCFAB72FF64}" type="presOf" srcId="{E28B16D4-C22C-40CC-959D-BF21CC5891F2}" destId="{C3379E17-5EF2-4076-B602-3DF052BE1E6C}" srcOrd="0" destOrd="0" presId="urn:microsoft.com/office/officeart/2018/5/layout/IconCircleLabelList"/>
    <dgm:cxn modelId="{C54EE654-7AF9-BA4A-B186-21086037F872}" type="presOf" srcId="{490B563C-281F-4694-A63B-86A8D6F3B570}" destId="{D8E1E63A-4918-467F-9219-91A67B86142E}" srcOrd="0" destOrd="0" presId="urn:microsoft.com/office/officeart/2018/5/layout/IconCircleLabelList"/>
    <dgm:cxn modelId="{08041357-60BE-4B1F-A4EC-CB9B513F2606}" srcId="{560D2E67-51EA-473F-8D67-589AD1248EFC}" destId="{BCD23E5A-FDD6-44C0-AFC6-EE95515AFF4F}" srcOrd="0" destOrd="0" parTransId="{BE46A690-9954-4F3D-9839-E81DFB4CE6E4}" sibTransId="{4E6CBE65-0A25-4FA5-B64E-F194A184DBE4}"/>
    <dgm:cxn modelId="{5AACAE5D-5BF4-D741-979B-A6A9EAF4BE6E}" type="presOf" srcId="{560D2E67-51EA-473F-8D67-589AD1248EFC}" destId="{2483B362-CD23-42E1-B6FC-A9DD562A4FB1}" srcOrd="0" destOrd="0" presId="urn:microsoft.com/office/officeart/2018/5/layout/IconCircleLabelList"/>
    <dgm:cxn modelId="{1909F4B0-1BEE-4EFE-9C0A-AEA21020874D}" srcId="{560D2E67-51EA-473F-8D67-589AD1248EFC}" destId="{490B563C-281F-4694-A63B-86A8D6F3B570}" srcOrd="2" destOrd="0" parTransId="{018C9D6A-CA7F-432C-A850-13F7B34C1EE7}" sibTransId="{22770A10-D809-4C34-8F51-8872EE9604EA}"/>
    <dgm:cxn modelId="{7BB58ECD-2B31-4931-A302-76BFEE2435FF}" srcId="{560D2E67-51EA-473F-8D67-589AD1248EFC}" destId="{E28B16D4-C22C-40CC-959D-BF21CC5891F2}" srcOrd="1" destOrd="0" parTransId="{5A5F71D5-7E45-40F5-9A02-55D632A4379F}" sibTransId="{AB19B3C0-453E-4E30-B297-CFBFDA870C62}"/>
    <dgm:cxn modelId="{6226110A-2A98-3E4C-8931-01764C7ACD34}" type="presParOf" srcId="{2483B362-CD23-42E1-B6FC-A9DD562A4FB1}" destId="{FB393AB2-EF92-4078-A1F7-7EDAF53297CF}" srcOrd="0" destOrd="0" presId="urn:microsoft.com/office/officeart/2018/5/layout/IconCircleLabelList"/>
    <dgm:cxn modelId="{551310E1-F56B-5A44-A7A5-8437504B18A4}" type="presParOf" srcId="{FB393AB2-EF92-4078-A1F7-7EDAF53297CF}" destId="{E39C8FB6-366B-446B-96F5-F4210ED64930}" srcOrd="0" destOrd="0" presId="urn:microsoft.com/office/officeart/2018/5/layout/IconCircleLabelList"/>
    <dgm:cxn modelId="{FBC88EDB-B4A0-E146-911F-27ADDB203E21}" type="presParOf" srcId="{FB393AB2-EF92-4078-A1F7-7EDAF53297CF}" destId="{9F8EE463-9A3A-4B71-AF9F-2304164756B3}" srcOrd="1" destOrd="0" presId="urn:microsoft.com/office/officeart/2018/5/layout/IconCircleLabelList"/>
    <dgm:cxn modelId="{A884CFE2-0D52-8E41-8734-1293D87D494F}" type="presParOf" srcId="{FB393AB2-EF92-4078-A1F7-7EDAF53297CF}" destId="{D352726A-6DB4-4E39-9D80-761E20D9CFE5}" srcOrd="2" destOrd="0" presId="urn:microsoft.com/office/officeart/2018/5/layout/IconCircleLabelList"/>
    <dgm:cxn modelId="{3A16635D-452B-A64C-B2D9-6D59D3CDA3B6}" type="presParOf" srcId="{FB393AB2-EF92-4078-A1F7-7EDAF53297CF}" destId="{331F5EB9-926A-4CC8-BC68-C7525B779A6E}" srcOrd="3" destOrd="0" presId="urn:microsoft.com/office/officeart/2018/5/layout/IconCircleLabelList"/>
    <dgm:cxn modelId="{298986EE-80FC-5F46-ADDB-9679A9282EAE}" type="presParOf" srcId="{2483B362-CD23-42E1-B6FC-A9DD562A4FB1}" destId="{9A214B13-103B-41EB-BD93-53F32A76104D}" srcOrd="1" destOrd="0" presId="urn:microsoft.com/office/officeart/2018/5/layout/IconCircleLabelList"/>
    <dgm:cxn modelId="{B8772C79-E202-0F40-B2C9-B54285EC77DF}" type="presParOf" srcId="{2483B362-CD23-42E1-B6FC-A9DD562A4FB1}" destId="{BCCF10B4-36EE-40DC-8998-D938B50C655A}" srcOrd="2" destOrd="0" presId="urn:microsoft.com/office/officeart/2018/5/layout/IconCircleLabelList"/>
    <dgm:cxn modelId="{7A3F69AA-CA7F-CE45-B0B9-C6560B0B12E9}" type="presParOf" srcId="{BCCF10B4-36EE-40DC-8998-D938B50C655A}" destId="{8767E547-130B-4490-8DE2-753E776E3F08}" srcOrd="0" destOrd="0" presId="urn:microsoft.com/office/officeart/2018/5/layout/IconCircleLabelList"/>
    <dgm:cxn modelId="{CC7986B1-21E7-8F46-987F-9A68D0C51878}" type="presParOf" srcId="{BCCF10B4-36EE-40DC-8998-D938B50C655A}" destId="{23BE3E10-C8E6-4D45-A298-741DE0B659F1}" srcOrd="1" destOrd="0" presId="urn:microsoft.com/office/officeart/2018/5/layout/IconCircleLabelList"/>
    <dgm:cxn modelId="{BFC9D18B-069B-204A-9837-E8535B6379F4}" type="presParOf" srcId="{BCCF10B4-36EE-40DC-8998-D938B50C655A}" destId="{726485A6-BE3A-4743-8646-C7B6C41C804D}" srcOrd="2" destOrd="0" presId="urn:microsoft.com/office/officeart/2018/5/layout/IconCircleLabelList"/>
    <dgm:cxn modelId="{2C0E1D13-DF07-2B4A-9AD8-195798AA0943}" type="presParOf" srcId="{BCCF10B4-36EE-40DC-8998-D938B50C655A}" destId="{C3379E17-5EF2-4076-B602-3DF052BE1E6C}" srcOrd="3" destOrd="0" presId="urn:microsoft.com/office/officeart/2018/5/layout/IconCircleLabelList"/>
    <dgm:cxn modelId="{39031F34-B2FF-5D4B-8809-0FFBD929D510}" type="presParOf" srcId="{2483B362-CD23-42E1-B6FC-A9DD562A4FB1}" destId="{8D44A7A6-875F-42BF-B487-84851D88C0F4}" srcOrd="3" destOrd="0" presId="urn:microsoft.com/office/officeart/2018/5/layout/IconCircleLabelList"/>
    <dgm:cxn modelId="{D698889A-6C17-7742-9F78-BC0CA2C17C39}" type="presParOf" srcId="{2483B362-CD23-42E1-B6FC-A9DD562A4FB1}" destId="{6798CF60-8B88-4243-9F9C-77C372671A68}" srcOrd="4" destOrd="0" presId="urn:microsoft.com/office/officeart/2018/5/layout/IconCircleLabelList"/>
    <dgm:cxn modelId="{760F8A4F-A02C-C444-BD2E-2CFDF03C4854}" type="presParOf" srcId="{6798CF60-8B88-4243-9F9C-77C372671A68}" destId="{75AA8338-72DC-4361-9C51-029CD3E6B818}" srcOrd="0" destOrd="0" presId="urn:microsoft.com/office/officeart/2018/5/layout/IconCircleLabelList"/>
    <dgm:cxn modelId="{A2B9098B-501E-4547-A655-62E0366EB50B}" type="presParOf" srcId="{6798CF60-8B88-4243-9F9C-77C372671A68}" destId="{79F91DDC-5ACB-428B-A923-3A238F53593C}" srcOrd="1" destOrd="0" presId="urn:microsoft.com/office/officeart/2018/5/layout/IconCircleLabelList"/>
    <dgm:cxn modelId="{85C9FE7B-B9CA-1749-97DD-7E2494EB77CB}" type="presParOf" srcId="{6798CF60-8B88-4243-9F9C-77C372671A68}" destId="{95A6070C-64EB-4781-AB9B-C822E84A2B55}" srcOrd="2" destOrd="0" presId="urn:microsoft.com/office/officeart/2018/5/layout/IconCircleLabelList"/>
    <dgm:cxn modelId="{F0B2A64E-FAA8-734B-B64C-4FAF56D7C768}" type="presParOf" srcId="{6798CF60-8B88-4243-9F9C-77C372671A68}" destId="{D8E1E63A-4918-467F-9219-91A67B8614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4B987-D13F-534B-BEEB-ABFC6B6FB585}">
      <dsp:nvSpPr>
        <dsp:cNvPr id="0" name=""/>
        <dsp:cNvSpPr/>
      </dsp:nvSpPr>
      <dsp:spPr>
        <a:xfrm>
          <a:off x="1951172" y="3898570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Inadequate Health Care</a:t>
          </a:r>
        </a:p>
      </dsp:txBody>
      <dsp:txXfrm>
        <a:off x="2302363" y="4200132"/>
        <a:ext cx="1564969" cy="1343816"/>
      </dsp:txXfrm>
    </dsp:sp>
    <dsp:sp modelId="{E42F0535-9D82-BA44-B51A-94DCB302C6F2}">
      <dsp:nvSpPr>
        <dsp:cNvPr id="0" name=""/>
        <dsp:cNvSpPr/>
      </dsp:nvSpPr>
      <dsp:spPr>
        <a:xfrm>
          <a:off x="2005271" y="4769240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5B2CF-D1DB-6747-90C4-65BD1C9BF952}">
      <dsp:nvSpPr>
        <dsp:cNvPr id="0" name=""/>
        <dsp:cNvSpPr/>
      </dsp:nvSpPr>
      <dsp:spPr>
        <a:xfrm>
          <a:off x="0" y="2822299"/>
          <a:ext cx="2267351" cy="19469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26BFF-964A-2E43-85F4-8C2D56FF1F0A}">
      <dsp:nvSpPr>
        <dsp:cNvPr id="0" name=""/>
        <dsp:cNvSpPr/>
      </dsp:nvSpPr>
      <dsp:spPr>
        <a:xfrm>
          <a:off x="1553244" y="4510985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D183-40C9-A84D-A031-B064CE459888}">
      <dsp:nvSpPr>
        <dsp:cNvPr id="0" name=""/>
        <dsp:cNvSpPr/>
      </dsp:nvSpPr>
      <dsp:spPr>
        <a:xfrm>
          <a:off x="3902345" y="2816657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Incarceration</a:t>
          </a:r>
        </a:p>
      </dsp:txBody>
      <dsp:txXfrm>
        <a:off x="4253536" y="3118219"/>
        <a:ext cx="1564969" cy="1343816"/>
      </dsp:txXfrm>
    </dsp:sp>
    <dsp:sp modelId="{CF3F569F-5889-4347-8A87-A49A011C4641}">
      <dsp:nvSpPr>
        <dsp:cNvPr id="0" name=""/>
        <dsp:cNvSpPr/>
      </dsp:nvSpPr>
      <dsp:spPr>
        <a:xfrm>
          <a:off x="5462803" y="4500329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05628-4641-2449-9D33-841F5FEAFDE4}">
      <dsp:nvSpPr>
        <dsp:cNvPr id="0" name=""/>
        <dsp:cNvSpPr/>
      </dsp:nvSpPr>
      <dsp:spPr>
        <a:xfrm>
          <a:off x="5852316" y="3894809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96DE-6DD1-8D4C-B709-1C178955BC33}">
      <dsp:nvSpPr>
        <dsp:cNvPr id="0" name=""/>
        <dsp:cNvSpPr/>
      </dsp:nvSpPr>
      <dsp:spPr>
        <a:xfrm>
          <a:off x="5907617" y="4761091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6E524-3404-9546-AB55-31C67579E5C1}">
      <dsp:nvSpPr>
        <dsp:cNvPr id="0" name=""/>
        <dsp:cNvSpPr/>
      </dsp:nvSpPr>
      <dsp:spPr>
        <a:xfrm>
          <a:off x="1951172" y="1746655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Stigma &amp; Discrimination</a:t>
          </a:r>
        </a:p>
      </dsp:txBody>
      <dsp:txXfrm>
        <a:off x="2302363" y="2048217"/>
        <a:ext cx="1564969" cy="1343816"/>
      </dsp:txXfrm>
    </dsp:sp>
    <dsp:sp modelId="{A7A2AD19-556F-4141-A6E4-6FE7326AA719}">
      <dsp:nvSpPr>
        <dsp:cNvPr id="0" name=""/>
        <dsp:cNvSpPr/>
      </dsp:nvSpPr>
      <dsp:spPr>
        <a:xfrm>
          <a:off x="3504417" y="1783638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33032-6E7F-C747-89D3-34ADBDA10493}">
      <dsp:nvSpPr>
        <dsp:cNvPr id="0" name=""/>
        <dsp:cNvSpPr/>
      </dsp:nvSpPr>
      <dsp:spPr>
        <a:xfrm>
          <a:off x="3902345" y="664116"/>
          <a:ext cx="2267351" cy="19469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F72C9-564D-FB49-B1BE-611BCBB2508B}">
      <dsp:nvSpPr>
        <dsp:cNvPr id="0" name=""/>
        <dsp:cNvSpPr/>
      </dsp:nvSpPr>
      <dsp:spPr>
        <a:xfrm>
          <a:off x="3966062" y="1526637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FD38E-2147-384D-BCF7-695C5E0B16B6}">
      <dsp:nvSpPr>
        <dsp:cNvPr id="0" name=""/>
        <dsp:cNvSpPr/>
      </dsp:nvSpPr>
      <dsp:spPr>
        <a:xfrm>
          <a:off x="5852316" y="1742267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Uncaring Government</a:t>
          </a:r>
        </a:p>
      </dsp:txBody>
      <dsp:txXfrm>
        <a:off x="6203507" y="2043829"/>
        <a:ext cx="1564969" cy="1343816"/>
      </dsp:txXfrm>
    </dsp:sp>
    <dsp:sp modelId="{2FD69ADC-EA9B-F24A-A109-F3D7A6BA9588}">
      <dsp:nvSpPr>
        <dsp:cNvPr id="0" name=""/>
        <dsp:cNvSpPr/>
      </dsp:nvSpPr>
      <dsp:spPr>
        <a:xfrm>
          <a:off x="7814309" y="2604788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D649F-3D6D-0D46-AE76-4A27C154C181}">
      <dsp:nvSpPr>
        <dsp:cNvPr id="0" name=""/>
        <dsp:cNvSpPr/>
      </dsp:nvSpPr>
      <dsp:spPr>
        <a:xfrm>
          <a:off x="7803489" y="2836716"/>
          <a:ext cx="2267351" cy="19469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193BB-0CC7-8747-9E6A-5C66790CB622}">
      <dsp:nvSpPr>
        <dsp:cNvPr id="0" name=""/>
        <dsp:cNvSpPr/>
      </dsp:nvSpPr>
      <dsp:spPr>
        <a:xfrm>
          <a:off x="8245899" y="2871819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CCB60-DEAE-D54C-8B64-9A95D9FF5CDF}">
      <dsp:nvSpPr>
        <dsp:cNvPr id="0" name=""/>
        <dsp:cNvSpPr/>
      </dsp:nvSpPr>
      <dsp:spPr>
        <a:xfrm>
          <a:off x="7803489" y="684801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Racism</a:t>
          </a:r>
        </a:p>
      </dsp:txBody>
      <dsp:txXfrm>
        <a:off x="8154680" y="986363"/>
        <a:ext cx="1564969" cy="1343816"/>
      </dsp:txXfrm>
    </dsp:sp>
    <dsp:sp modelId="{72979D9A-B33A-3B40-B458-877180FBBCD4}">
      <dsp:nvSpPr>
        <dsp:cNvPr id="0" name=""/>
        <dsp:cNvSpPr/>
      </dsp:nvSpPr>
      <dsp:spPr>
        <a:xfrm>
          <a:off x="9765481" y="1557352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80814-34FE-B646-BB2B-6B4A4151FB0B}">
      <dsp:nvSpPr>
        <dsp:cNvPr id="0" name=""/>
        <dsp:cNvSpPr/>
      </dsp:nvSpPr>
      <dsp:spPr>
        <a:xfrm>
          <a:off x="9754662" y="1771101"/>
          <a:ext cx="2267351" cy="19469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848CB-A19F-FA4A-8A5F-60AE6357335B}">
      <dsp:nvSpPr>
        <dsp:cNvPr id="0" name=""/>
        <dsp:cNvSpPr/>
      </dsp:nvSpPr>
      <dsp:spPr>
        <a:xfrm>
          <a:off x="10206689" y="1814353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C2F63-4CBC-9A4C-887F-44B150F5D205}">
      <dsp:nvSpPr>
        <dsp:cNvPr id="0" name=""/>
        <dsp:cNvSpPr/>
      </dsp:nvSpPr>
      <dsp:spPr>
        <a:xfrm>
          <a:off x="9754662" y="3919882"/>
          <a:ext cx="2267351" cy="194694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Gentrification</a:t>
          </a:r>
        </a:p>
      </dsp:txBody>
      <dsp:txXfrm>
        <a:off x="10105853" y="4221444"/>
        <a:ext cx="1564969" cy="1343816"/>
      </dsp:txXfrm>
    </dsp:sp>
    <dsp:sp modelId="{7D8BEF17-1ABC-9E4C-AB5D-53825F64A6BE}">
      <dsp:nvSpPr>
        <dsp:cNvPr id="0" name=""/>
        <dsp:cNvSpPr/>
      </dsp:nvSpPr>
      <dsp:spPr>
        <a:xfrm>
          <a:off x="10204285" y="5624865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931C0-0DB7-6445-95E1-CB3A42F5D729}">
      <dsp:nvSpPr>
        <dsp:cNvPr id="0" name=""/>
        <dsp:cNvSpPr/>
      </dsp:nvSpPr>
      <dsp:spPr>
        <a:xfrm>
          <a:off x="7803489" y="4985497"/>
          <a:ext cx="2267351" cy="194694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70E3A-1EE5-4F41-AD59-2F6506A09831}">
      <dsp:nvSpPr>
        <dsp:cNvPr id="0" name=""/>
        <dsp:cNvSpPr/>
      </dsp:nvSpPr>
      <dsp:spPr>
        <a:xfrm>
          <a:off x="9783514" y="5839869"/>
          <a:ext cx="264484" cy="2281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C8FB6-366B-446B-96F5-F4210ED64930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EE463-9A3A-4B71-AF9F-2304164756B3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F5EB9-926A-4CC8-BC68-C7525B779A6E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Racism and Stigma</a:t>
          </a:r>
        </a:p>
      </dsp:txBody>
      <dsp:txXfrm>
        <a:off x="75768" y="3053169"/>
        <a:ext cx="3093750" cy="720000"/>
      </dsp:txXfrm>
    </dsp:sp>
    <dsp:sp modelId="{8767E547-130B-4490-8DE2-753E776E3F08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E3E10-C8E6-4D45-A298-741DE0B659F1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79E17-5EF2-4076-B602-3DF052BE1E6C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Theoretical Considerations</a:t>
          </a:r>
        </a:p>
      </dsp:txBody>
      <dsp:txXfrm>
        <a:off x="3710925" y="3053169"/>
        <a:ext cx="3093750" cy="720000"/>
      </dsp:txXfrm>
    </dsp:sp>
    <dsp:sp modelId="{75AA8338-72DC-4361-9C51-029CD3E6B818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91DDC-5ACB-428B-A923-3A238F53593C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1E63A-4918-467F-9219-91A67B86142E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Structural Interventions</a:t>
          </a:r>
        </a:p>
      </dsp:txBody>
      <dsp:txXfrm>
        <a:off x="7346081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5D175-DD77-9546-970F-16EF9C2C8AF2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444C8-B3AC-564F-8E0F-6439D1699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 470 HIV-negative gay or bisexual men who had had sex with another man in last 5 years (87 (15.6%) men who had not had sex with another man in the five years prior to study)</a:t>
            </a:r>
          </a:p>
          <a:p>
            <a:r>
              <a:rPr lang="en-US" dirty="0"/>
              <a:t>18–25, 34–41, 52–59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5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in 11</a:t>
            </a:r>
          </a:p>
          <a:p>
            <a:r>
              <a:rPr lang="en-US" dirty="0"/>
              <a:t>1 in 4</a:t>
            </a:r>
          </a:p>
          <a:p>
            <a:r>
              <a:rPr lang="en-US" dirty="0"/>
              <a:t>1 in2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1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individual’s cognitions, motivations, intentions,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46% black, 36% </a:t>
            </a:r>
            <a:r>
              <a:rPr lang="en-US" dirty="0" err="1"/>
              <a:t>latinx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59C52-21F6-6641-A5D2-757C9D78CD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9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adherence, intelligence, abilities, cooperative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Latino MSM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users who describe their patient-provider interactions as “condescending” and “awkward” when first accessing PrEP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9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measures race? Who measures stigma? Who measures racism?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won’t be paying to dismantle institutional racism and white supremacy, but I don’t need you to do that. I’ve been teaching my son to deal with racism, as my parent’s did before me. don’t intervene with me on my depression without acknowledging I have good reason to be depressed</a:t>
            </a:r>
          </a:p>
          <a:p>
            <a:r>
              <a:rPr lang="en-US" dirty="0"/>
              <a:t>Intersectionality help understand the complexity, Critical race theory</a:t>
            </a:r>
          </a:p>
          <a:p>
            <a:r>
              <a:rPr lang="en-US" dirty="0"/>
              <a:t>Because black folks are hanging out with each other, that’s the problem. Be careful, don’t take that away</a:t>
            </a:r>
          </a:p>
          <a:p>
            <a:r>
              <a:rPr lang="en-US" dirty="0"/>
              <a:t>Interventions – provider training, not </a:t>
            </a:r>
            <a:r>
              <a:rPr lang="en-US" dirty="0" err="1"/>
              <a:t>gonna</a:t>
            </a:r>
            <a:r>
              <a:rPr lang="en-US" dirty="0"/>
              <a:t> fix poverty, but workforce development, post incarceration programs, faith based initiatives/spirituality, stable housing, healthcare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44C8-B3AC-564F-8E0F-6439D16997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06D0-D6E3-3343-BCE9-684BBFA2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BB512-B1C0-C445-B78A-DBBE3DC1C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77FBD-F359-6447-9334-10FB9B70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50CD6-4F39-0C4A-8775-30BED0614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FDCF4-3614-1D4B-AB05-C2447B3F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3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FB1A-53E3-1F41-8088-C5FFD885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2FC1E-9181-9B43-B549-D25DFF375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43D79-9860-2F4C-9C1A-7D1AF1B8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86DBA-A6B9-3D41-8BC1-01F9AD5B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AD8C8-8851-344E-B4D8-4ED915AA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0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66DF3F-4B5F-7D41-AD2F-F8591EE57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7280C-2B17-0F42-B1DB-5E0B37742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066BD-2DD1-A14E-83F7-377A45B9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0A5CC-5965-5443-AC90-3637F3A5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347A2-EF46-F544-A731-DA3BB7D2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8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74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7C50-3104-C34D-B8AF-4EDD3E21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43BFF-EE6E-0044-B0CC-2061557FA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72AA-E22C-9C45-A499-5C246EFA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7C5BF-7BEE-BC4C-BBE6-4CFD1D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AECFD-47E2-DC44-BB3D-8448BB2D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0BD8-2D3A-0F47-88F6-11824DA7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45D8A-7F0A-9F42-B4EE-3B86FC3D0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3032-F09B-CA4F-8395-6A026096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83AE4-28A6-8E4D-9A4E-2E36F77E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75B2-CCBE-0842-8FD1-3EC9ABDE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3AED-BBCB-2C4E-BD36-636BAD87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1A085-BD7E-034B-81DE-4B96C387B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B6CE8-1200-1544-834A-B421C85F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E8FC1-F304-6449-8F90-3290B821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45B3E-3B64-D143-803E-63328B07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61B0A-3C6B-F74E-9156-55C95C62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3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DCCC-B2B6-1D42-8927-384ECD3B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AFB92-E0EC-7B4B-95F5-F55E5F2F5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3D7AE-812F-3744-A127-3B93F6D4A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0DE57-F419-DB4B-9067-92DBBE30A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39B7E-5D64-0440-B2E3-BFA180B03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EC7BB5-B872-F046-AC30-554C3652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02FAD6-62F1-5D42-BE5F-2FC27901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5ADD8-6E3A-7547-8D15-449D16D3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0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5057-94E1-F946-BA68-EBA7E3EB4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499EA-6FFB-FE4C-88FF-36610B51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3A3E5-BA09-5142-A44D-EDEEAD63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B58C4-01FE-014A-8A03-53E9532F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E4FC7-4408-9442-9410-BEA5E404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93C46-4F54-AC4E-8323-EB7CFAA7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7D077-5E3F-6641-ADAF-964762FD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5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DC8E-CAB8-854E-BFB4-1F52E97E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81D1-3E65-E940-8173-476F7C38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DC1D4-F980-9243-B8D9-EC1BB438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D0BC6-BB97-5744-9D1E-7FDE4F4B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432EF-3688-6B4C-8D73-F29F050B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DD7D0-A1E0-284A-92A2-F7F01A9D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3D5-652F-0F42-9530-D5FD55FF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9829C9-BFE8-494B-BF5D-50ACE973A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AB18B-AE6E-AC48-86C5-D7B755456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FB1D9-9382-A041-A37A-6C8B1D5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42245-01ED-0442-A0E5-EEE75617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81C8D-2F6D-EB47-938A-378A6220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5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BFBCB-42E3-7B43-85B2-13D054A3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6C929-532E-EE40-AB66-94CBFB911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4CE43-1744-AC4C-9F20-8826B7E40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1488-2BE1-B042-97D8-F14D8CECB799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7DFD-0BA6-3348-A2D4-6A06B5223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629B-19D9-EB46-A4CD-DD33818B2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B8DA-6E25-034F-9A28-0F73A446D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1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35DEA-7DBC-C04B-9DF0-E898F977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27"/>
          <a:stretch/>
        </p:blipFill>
        <p:spPr>
          <a:xfrm>
            <a:off x="211015" y="1276961"/>
            <a:ext cx="3612173" cy="5385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15D09-2BA1-1C41-AC61-F2F5FAB87C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Reaching Young Minority MSM with HIV Prevention and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1827A-E017-ED49-AB1F-BB3E096CE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Marguerita Lightfoot</a:t>
            </a:r>
          </a:p>
          <a:p>
            <a:r>
              <a:rPr lang="en-US" dirty="0"/>
              <a:t>University of California, San Francisco</a:t>
            </a:r>
          </a:p>
          <a:p>
            <a:r>
              <a:rPr lang="en-US" dirty="0"/>
              <a:t>2019 Conference on HIV Science</a:t>
            </a:r>
          </a:p>
        </p:txBody>
      </p:sp>
    </p:spTree>
    <p:extLst>
      <p:ext uri="{BB962C8B-B14F-4D97-AF65-F5344CB8AC3E}">
        <p14:creationId xmlns:p14="http://schemas.microsoft.com/office/powerpoint/2010/main" val="250133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DD20-7707-8046-A2C5-8DF8303F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Behavior Doesn’t Explain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6422A-0CF7-F44E-A86A-006EE7B7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885" y="1829473"/>
            <a:ext cx="6624515" cy="4262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Black MSM report less substance use and fewer sexual partners</a:t>
            </a:r>
          </a:p>
          <a:p>
            <a:pPr marL="0" indent="0">
              <a:buNone/>
            </a:pPr>
            <a:r>
              <a:rPr lang="en-US" sz="3200" dirty="0"/>
              <a:t>No significant differences by race 	</a:t>
            </a:r>
            <a:r>
              <a:rPr lang="en-US" sz="3200" dirty="0" err="1"/>
              <a:t>Condomless</a:t>
            </a:r>
            <a:r>
              <a:rPr lang="en-US" sz="3200" dirty="0"/>
              <a:t> sex </a:t>
            </a:r>
          </a:p>
          <a:p>
            <a:pPr marL="0" indent="0">
              <a:buNone/>
            </a:pPr>
            <a:r>
              <a:rPr lang="en-US" sz="3200" dirty="0"/>
              <a:t>	Commercial sex work</a:t>
            </a:r>
          </a:p>
          <a:p>
            <a:pPr marL="0" indent="0">
              <a:buNone/>
            </a:pPr>
            <a:r>
              <a:rPr lang="en-US" sz="3200" dirty="0"/>
              <a:t>	Sex with a known HIV+ partner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39738-6392-EA4C-8388-AB8AE3DF02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99" y="2045229"/>
            <a:ext cx="957385" cy="89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24B8C-6237-9D41-BE80-4F79CC38EAB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5581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E83211-1295-4443-BD93-C6538DBF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6516" y="3742"/>
            <a:ext cx="13708516" cy="6854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B8F0C-EF04-774A-9771-E49212EB1A63}"/>
              </a:ext>
            </a:extLst>
          </p:cNvPr>
          <p:cNvSpPr txBox="1"/>
          <p:nvPr/>
        </p:nvSpPr>
        <p:spPr>
          <a:xfrm>
            <a:off x="6694868" y="868289"/>
            <a:ext cx="558798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Lack Culturally Competent Care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Privacy Concerns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Lack Affordable Services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Mistrust Medical Providers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</a:rPr>
              <a:t>Fear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Mental Health  &amp; Substance Use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</a:rPr>
              <a:t>Poor Clinical Encounters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5CABD-09CF-FF43-9AE6-F25C87E3501B}"/>
              </a:ext>
            </a:extLst>
          </p:cNvPr>
          <p:cNvSpPr txBox="1"/>
          <p:nvPr/>
        </p:nvSpPr>
        <p:spPr>
          <a:xfrm>
            <a:off x="4636476" y="221958"/>
            <a:ext cx="737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Men’s Interactions Reduce Connection</a:t>
            </a:r>
          </a:p>
        </p:txBody>
      </p:sp>
    </p:spTree>
    <p:extLst>
      <p:ext uri="{BB962C8B-B14F-4D97-AF65-F5344CB8AC3E}">
        <p14:creationId xmlns:p14="http://schemas.microsoft.com/office/powerpoint/2010/main" val="16737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6D7D0BF-A9BB-544A-8F62-CEC1C6342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9766" l="10000" r="95521">
                        <a14:foregroundMark x1="40677" y1="1250" x2="38438" y2="7187"/>
                        <a14:foregroundMark x1="18646" y1="33047" x2="12708" y2="61406"/>
                        <a14:foregroundMark x1="12708" y1="61406" x2="17813" y2="75703"/>
                        <a14:foregroundMark x1="17813" y1="75703" x2="25052" y2="78828"/>
                        <a14:foregroundMark x1="25052" y1="78828" x2="28438" y2="73594"/>
                        <a14:foregroundMark x1="27292" y1="76172" x2="26719" y2="97891"/>
                        <a14:foregroundMark x1="26719" y1="97891" x2="26458" y2="98984"/>
                        <a14:foregroundMark x1="58490" y1="4609" x2="70365" y2="14063"/>
                        <a14:foregroundMark x1="70365" y1="14063" x2="86801" y2="43832"/>
                        <a14:foregroundMark x1="89778" y1="56813" x2="95521" y2="99766"/>
                        <a14:foregroundMark x1="60990" y1="14141" x2="57083" y2="21016"/>
                        <a14:foregroundMark x1="57083" y1="21016" x2="56823" y2="28359"/>
                        <a14:foregroundMark x1="56823" y1="28359" x2="64115" y2="26406"/>
                        <a14:foregroundMark x1="64115" y1="26406" x2="69896" y2="99766"/>
                        <a14:foregroundMark x1="50990" y1="5859" x2="50990" y2="5859"/>
                        <a14:foregroundMark x1="50990" y1="5859" x2="40938" y2="97656"/>
                        <a14:foregroundMark x1="42083" y1="5859" x2="52708" y2="30078"/>
                        <a14:foregroundMark x1="52708" y1="30078" x2="52552" y2="17891"/>
                        <a14:foregroundMark x1="52552" y1="17891" x2="48542" y2="8672"/>
                        <a14:foregroundMark x1="48542" y1="8672" x2="42865" y2="3828"/>
                        <a14:foregroundMark x1="42865" y1="3828" x2="42604" y2="3828"/>
                        <a14:foregroundMark x1="68229" y1="9766" x2="77552" y2="21094"/>
                        <a14:foregroundMark x1="77552" y1="21094" x2="81651" y2="30139"/>
                        <a14:foregroundMark x1="86615" y1="42763" x2="86615" y2="51563"/>
                        <a14:foregroundMark x1="86902" y1="44537" x2="87188" y2="48047"/>
                        <a14:foregroundMark x1="87188" y1="48047" x2="87525" y2="48889"/>
                        <a14:backgroundMark x1="60156" y1="1250" x2="78490" y2="14063"/>
                        <a14:backgroundMark x1="78490" y1="14063" x2="85521" y2="17188"/>
                        <a14:backgroundMark x1="85521" y1="17188" x2="85781" y2="17422"/>
                        <a14:backgroundMark x1="79219" y1="20234" x2="88698" y2="45625"/>
                        <a14:backgroundMark x1="78177" y1="18984" x2="87292" y2="32578"/>
                        <a14:backgroundMark x1="87292" y1="32578" x2="86719" y2="38438"/>
                        <a14:backgroundMark x1="76198" y1="15859" x2="80208" y2="21719"/>
                        <a14:backgroundMark x1="80208" y1="21719" x2="74948" y2="14844"/>
                        <a14:backgroundMark x1="79948" y1="21797" x2="85260" y2="27031"/>
                        <a14:backgroundMark x1="85260" y1="27031" x2="87448" y2="31797"/>
                        <a14:backgroundMark x1="80208" y1="21250" x2="80469" y2="23047"/>
                        <a14:backgroundMark x1="82448" y1="29453" x2="85208" y2="35859"/>
                        <a14:backgroundMark x1="85208" y1="35859" x2="83073" y2="29141"/>
                        <a14:backgroundMark x1="83073" y1="29141" x2="87240" y2="37656"/>
                        <a14:backgroundMark x1="86979" y1="38750" x2="88958" y2="52578"/>
                        <a14:backgroundMark x1="88958" y1="52578" x2="91458" y2="58203"/>
                        <a14:backgroundMark x1="86458" y1="31563" x2="84948" y2="34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4785" y="0"/>
            <a:ext cx="70162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90FAC-520E-954B-A1A5-7481A123D92B}"/>
              </a:ext>
            </a:extLst>
          </p:cNvPr>
          <p:cNvSpPr txBox="1"/>
          <p:nvPr/>
        </p:nvSpPr>
        <p:spPr>
          <a:xfrm>
            <a:off x="6096000" y="1087647"/>
            <a:ext cx="624253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/>
              <a:t>Providers reluctant to prescribe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Low willingness and motivation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Racial &amp; substance use stigma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Biased beliefs about Black patients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Heterosexism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Discomfort with discussing sexual behavior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Less likely to recommend appropriate treatment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Verbal communication dominant 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Less patient centered communication</a:t>
            </a:r>
            <a:r>
              <a:rPr lang="en-US" sz="3000" dirty="0">
                <a:effectLst/>
              </a:rPr>
              <a:t> </a:t>
            </a: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462EF-66B5-9643-9047-649D604BC066}"/>
              </a:ext>
            </a:extLst>
          </p:cNvPr>
          <p:cNvSpPr txBox="1"/>
          <p:nvPr/>
        </p:nvSpPr>
        <p:spPr>
          <a:xfrm>
            <a:off x="5322276" y="220658"/>
            <a:ext cx="701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Providers Are Challenged </a:t>
            </a:r>
          </a:p>
        </p:txBody>
      </p:sp>
    </p:spTree>
    <p:extLst>
      <p:ext uri="{BB962C8B-B14F-4D97-AF65-F5344CB8AC3E}">
        <p14:creationId xmlns:p14="http://schemas.microsoft.com/office/powerpoint/2010/main" val="35794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80E212-E9F1-F34A-8721-10FB23BA1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494305"/>
              </p:ext>
            </p:extLst>
          </p:nvPr>
        </p:nvGraphicFramePr>
        <p:xfrm>
          <a:off x="0" y="-369277"/>
          <a:ext cx="12022014" cy="759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E66DCAD-EB1E-774E-BEB2-8602FD82BE59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268915" y="3710354"/>
            <a:ext cx="1450731" cy="158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4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6066-58DD-AE41-9FE3-3F6D5A0B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More we can do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3E8893-1858-4485-BEB1-F3FF0B335D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578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98E4553-87FF-064D-9474-11715BC9524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890794" y="2774775"/>
            <a:ext cx="1146874" cy="11153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4153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09329-4778-FD40-923F-E50B47C992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To reach minority MSM we must stop blaming them, understand their life in context, and address broader system factors </a:t>
            </a:r>
          </a:p>
        </p:txBody>
      </p:sp>
    </p:spTree>
    <p:extLst>
      <p:ext uri="{BB962C8B-B14F-4D97-AF65-F5344CB8AC3E}">
        <p14:creationId xmlns:p14="http://schemas.microsoft.com/office/powerpoint/2010/main" val="102687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63756E3-2ED5-574B-9EA5-1B69070CD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5" r="-1" b="3704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1D261D-4E4D-7D47-B707-E16D133FFF3C}"/>
              </a:ext>
            </a:extLst>
          </p:cNvPr>
          <p:cNvSpPr/>
          <p:nvPr/>
        </p:nvSpPr>
        <p:spPr>
          <a:xfrm>
            <a:off x="6176522" y="1788739"/>
            <a:ext cx="83673" cy="352612"/>
          </a:xfrm>
          <a:prstGeom prst="rect">
            <a:avLst/>
          </a:prstGeom>
          <a:gradFill flip="none" rotWithShape="1">
            <a:gsLst>
              <a:gs pos="35000">
                <a:srgbClr val="5E3D8E"/>
              </a:gs>
              <a:gs pos="74000">
                <a:srgbClr val="3F2C7C"/>
              </a:gs>
              <a:gs pos="100000">
                <a:srgbClr val="2B23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1CDE138-1A29-3743-A49F-D2D609608861}"/>
              </a:ext>
            </a:extLst>
          </p:cNvPr>
          <p:cNvSpPr>
            <a:spLocks noChangeAspect="1"/>
          </p:cNvSpPr>
          <p:nvPr/>
        </p:nvSpPr>
        <p:spPr>
          <a:xfrm>
            <a:off x="5721503" y="2107432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5E3D8E"/>
              </a:gs>
              <a:gs pos="74000">
                <a:srgbClr val="3F2C7C"/>
              </a:gs>
              <a:gs pos="100000">
                <a:srgbClr val="2B23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5A54C-A74E-2049-9B13-B28CEE145516}"/>
              </a:ext>
            </a:extLst>
          </p:cNvPr>
          <p:cNvSpPr txBox="1"/>
          <p:nvPr/>
        </p:nvSpPr>
        <p:spPr>
          <a:xfrm>
            <a:off x="5361991" y="3298765"/>
            <a:ext cx="1724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95250">
              <a:defRPr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P</a:t>
            </a:r>
            <a:r>
              <a:rPr lang="en-US">
                <a:solidFill>
                  <a:srgbClr val="DF2526"/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O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WERP</a:t>
            </a:r>
            <a:r>
              <a:rPr lang="en-US">
                <a:solidFill>
                  <a:srgbClr val="9BBD27"/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O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INT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TEMPLATE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Microsoft JhengHei UI Light" panose="020B0304030504040204" pitchFamily="34" charset="-12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22CE3B-0C33-FE4F-9798-556FFEF4FEF0}"/>
              </a:ext>
            </a:extLst>
          </p:cNvPr>
          <p:cNvSpPr>
            <a:spLocks noChangeAspect="1"/>
          </p:cNvSpPr>
          <p:nvPr/>
        </p:nvSpPr>
        <p:spPr>
          <a:xfrm>
            <a:off x="5483247" y="346220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B9EB20-FD80-084A-8A05-282ABBC9DC10}"/>
              </a:ext>
            </a:extLst>
          </p:cNvPr>
          <p:cNvSpPr/>
          <p:nvPr/>
        </p:nvSpPr>
        <p:spPr>
          <a:xfrm>
            <a:off x="5499657" y="346220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517694D6-57E0-F54E-955F-4C860086A37C}"/>
              </a:ext>
            </a:extLst>
          </p:cNvPr>
          <p:cNvSpPr/>
          <p:nvPr/>
        </p:nvSpPr>
        <p:spPr>
          <a:xfrm>
            <a:off x="5619594" y="1423409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5E3D8E"/>
              </a:gs>
              <a:gs pos="74000">
                <a:srgbClr val="3F2C7C"/>
              </a:gs>
              <a:gs pos="100000">
                <a:srgbClr val="2B2372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521A017-3347-7B4B-B9DA-F98671163783}"/>
              </a:ext>
            </a:extLst>
          </p:cNvPr>
          <p:cNvSpPr/>
          <p:nvPr/>
        </p:nvSpPr>
        <p:spPr>
          <a:xfrm>
            <a:off x="5948567" y="1423408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D0D066-5244-6D46-8234-B3AACDACB076}"/>
              </a:ext>
            </a:extLst>
          </p:cNvPr>
          <p:cNvSpPr txBox="1"/>
          <p:nvPr/>
        </p:nvSpPr>
        <p:spPr>
          <a:xfrm>
            <a:off x="5683471" y="775273"/>
            <a:ext cx="103268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PREP &amp; PEP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F9CF807-FD3B-9A4C-AA23-DCDB778F9D21}"/>
              </a:ext>
            </a:extLst>
          </p:cNvPr>
          <p:cNvSpPr/>
          <p:nvPr/>
        </p:nvSpPr>
        <p:spPr>
          <a:xfrm rot="2771433">
            <a:off x="7008221" y="2145638"/>
            <a:ext cx="83673" cy="818473"/>
          </a:xfrm>
          <a:prstGeom prst="rect">
            <a:avLst/>
          </a:prstGeom>
          <a:gradFill flip="none" rotWithShape="1">
            <a:gsLst>
              <a:gs pos="35000">
                <a:srgbClr val="286BBC"/>
              </a:gs>
              <a:gs pos="63000">
                <a:srgbClr val="2D6AB6"/>
              </a:gs>
              <a:gs pos="100000">
                <a:srgbClr val="0F478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8000D66-E0A3-2F4A-9A0B-94479EC74E59}"/>
              </a:ext>
            </a:extLst>
          </p:cNvPr>
          <p:cNvSpPr>
            <a:spLocks noChangeAspect="1"/>
          </p:cNvSpPr>
          <p:nvPr/>
        </p:nvSpPr>
        <p:spPr>
          <a:xfrm rot="2714678">
            <a:off x="6155615" y="2290644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286BBC"/>
              </a:gs>
              <a:gs pos="63000">
                <a:srgbClr val="2D6AB6"/>
              </a:gs>
              <a:gs pos="100000">
                <a:srgbClr val="0F478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3A5F63A-D04C-C647-A852-1299538FD5DF}"/>
              </a:ext>
            </a:extLst>
          </p:cNvPr>
          <p:cNvSpPr>
            <a:spLocks noChangeAspect="1"/>
          </p:cNvSpPr>
          <p:nvPr/>
        </p:nvSpPr>
        <p:spPr>
          <a:xfrm>
            <a:off x="7101771" y="1017823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A63A0B1-6940-F94F-BEBC-0F281CD523EF}"/>
              </a:ext>
            </a:extLst>
          </p:cNvPr>
          <p:cNvSpPr/>
          <p:nvPr/>
        </p:nvSpPr>
        <p:spPr>
          <a:xfrm rot="3206660">
            <a:off x="7118181" y="1017823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6594D4E3-FEB7-0443-8F2C-A6871D47308E}"/>
              </a:ext>
            </a:extLst>
          </p:cNvPr>
          <p:cNvSpPr/>
          <p:nvPr/>
        </p:nvSpPr>
        <p:spPr>
          <a:xfrm rot="2746622">
            <a:off x="6849966" y="1927667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286BBC"/>
              </a:gs>
              <a:gs pos="63000">
                <a:srgbClr val="2D6AB6"/>
              </a:gs>
              <a:gs pos="100000">
                <a:srgbClr val="0F4786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9873FA-3323-6E45-8422-BEE55B5143FA}"/>
              </a:ext>
            </a:extLst>
          </p:cNvPr>
          <p:cNvSpPr/>
          <p:nvPr/>
        </p:nvSpPr>
        <p:spPr>
          <a:xfrm>
            <a:off x="7188141" y="1959520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704DAB-8E5F-3A4B-9F0E-1805EDD1CADB}"/>
              </a:ext>
            </a:extLst>
          </p:cNvPr>
          <p:cNvSpPr txBox="1"/>
          <p:nvPr/>
        </p:nvSpPr>
        <p:spPr>
          <a:xfrm>
            <a:off x="7330293" y="1469842"/>
            <a:ext cx="122974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TREATMENT AS PREVENTION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60DBD9-A514-8743-B6FF-8DD45C4F5338}"/>
              </a:ext>
            </a:extLst>
          </p:cNvPr>
          <p:cNvSpPr/>
          <p:nvPr/>
        </p:nvSpPr>
        <p:spPr>
          <a:xfrm rot="5400000">
            <a:off x="7404038" y="2954814"/>
            <a:ext cx="83673" cy="928015"/>
          </a:xfrm>
          <a:prstGeom prst="rect">
            <a:avLst/>
          </a:prstGeom>
          <a:gradFill flip="none" rotWithShape="1">
            <a:gsLst>
              <a:gs pos="0">
                <a:srgbClr val="BEDC28"/>
              </a:gs>
              <a:gs pos="58000">
                <a:srgbClr val="A3D62E"/>
              </a:gs>
              <a:gs pos="100000">
                <a:srgbClr val="6BA3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C77D0C93-1F72-E941-B50E-233268360D2B}"/>
              </a:ext>
            </a:extLst>
          </p:cNvPr>
          <p:cNvSpPr>
            <a:spLocks noChangeAspect="1"/>
          </p:cNvSpPr>
          <p:nvPr/>
        </p:nvSpPr>
        <p:spPr>
          <a:xfrm rot="5400000">
            <a:off x="6338928" y="2720844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0">
                <a:srgbClr val="BEDC28"/>
              </a:gs>
              <a:gs pos="58000">
                <a:srgbClr val="A3D62E"/>
              </a:gs>
              <a:gs pos="100000">
                <a:srgbClr val="6BA3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6FE17F1-F859-714B-8F0E-5267F98C4BE8}"/>
              </a:ext>
            </a:extLst>
          </p:cNvPr>
          <p:cNvSpPr>
            <a:spLocks noChangeAspect="1"/>
          </p:cNvSpPr>
          <p:nvPr/>
        </p:nvSpPr>
        <p:spPr>
          <a:xfrm>
            <a:off x="7799785" y="2658287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A7F11A7-08D4-7140-AF58-2DBF4B0650F2}"/>
              </a:ext>
            </a:extLst>
          </p:cNvPr>
          <p:cNvSpPr/>
          <p:nvPr/>
        </p:nvSpPr>
        <p:spPr>
          <a:xfrm>
            <a:off x="7816196" y="2658285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394A5F07-3DC9-B242-A431-094A1FAB3078}"/>
              </a:ext>
            </a:extLst>
          </p:cNvPr>
          <p:cNvSpPr/>
          <p:nvPr/>
        </p:nvSpPr>
        <p:spPr>
          <a:xfrm rot="5400000">
            <a:off x="7401060" y="3201947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0">
                <a:srgbClr val="BEDC28"/>
              </a:gs>
              <a:gs pos="58000">
                <a:srgbClr val="A3D62E"/>
              </a:gs>
              <a:gs pos="100000">
                <a:srgbClr val="6BA322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75210B1-15F3-1A49-8D28-01E763D5DB29}"/>
              </a:ext>
            </a:extLst>
          </p:cNvPr>
          <p:cNvSpPr/>
          <p:nvPr/>
        </p:nvSpPr>
        <p:spPr>
          <a:xfrm>
            <a:off x="7740775" y="3224096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C8FBDEF-8163-9946-800B-1FCF7B8A6D47}"/>
              </a:ext>
            </a:extLst>
          </p:cNvPr>
          <p:cNvSpPr txBox="1"/>
          <p:nvPr/>
        </p:nvSpPr>
        <p:spPr>
          <a:xfrm>
            <a:off x="8089672" y="3077799"/>
            <a:ext cx="126156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MALE CIRCUMCISION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503DC3-79CA-4943-9F23-39FE88C7DBBB}"/>
              </a:ext>
            </a:extLst>
          </p:cNvPr>
          <p:cNvSpPr/>
          <p:nvPr/>
        </p:nvSpPr>
        <p:spPr>
          <a:xfrm rot="8071217">
            <a:off x="7062474" y="3825818"/>
            <a:ext cx="83673" cy="928015"/>
          </a:xfrm>
          <a:prstGeom prst="rect">
            <a:avLst/>
          </a:prstGeom>
          <a:gradFill flip="none" rotWithShape="1">
            <a:gsLst>
              <a:gs pos="35000">
                <a:srgbClr val="73D39B"/>
              </a:gs>
              <a:gs pos="73000">
                <a:srgbClr val="39A08C"/>
              </a:gs>
              <a:gs pos="100000">
                <a:srgbClr val="1A9AB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36D3C134-2C9B-ED48-802A-19A7A52C161D}"/>
              </a:ext>
            </a:extLst>
          </p:cNvPr>
          <p:cNvSpPr>
            <a:spLocks noChangeAspect="1"/>
          </p:cNvSpPr>
          <p:nvPr/>
        </p:nvSpPr>
        <p:spPr>
          <a:xfrm rot="8071217">
            <a:off x="6150960" y="3167125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73D39B"/>
              </a:gs>
              <a:gs pos="73000">
                <a:srgbClr val="39A08C"/>
              </a:gs>
              <a:gs pos="100000">
                <a:srgbClr val="1A9AB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17797E9-A954-C847-B112-74C875CC2340}"/>
              </a:ext>
            </a:extLst>
          </p:cNvPr>
          <p:cNvSpPr>
            <a:spLocks noChangeAspect="1"/>
          </p:cNvSpPr>
          <p:nvPr/>
        </p:nvSpPr>
        <p:spPr>
          <a:xfrm>
            <a:off x="7106231" y="4315980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B0A3334-F24D-9B43-B8F2-D089786ADD5A}"/>
              </a:ext>
            </a:extLst>
          </p:cNvPr>
          <p:cNvSpPr/>
          <p:nvPr/>
        </p:nvSpPr>
        <p:spPr>
          <a:xfrm>
            <a:off x="7122641" y="4315980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9B6E186E-4354-814B-B272-EB2E3B0C73F2}"/>
              </a:ext>
            </a:extLst>
          </p:cNvPr>
          <p:cNvSpPr/>
          <p:nvPr/>
        </p:nvSpPr>
        <p:spPr>
          <a:xfrm rot="8071217">
            <a:off x="6871695" y="4466157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73D39B"/>
              </a:gs>
              <a:gs pos="73000">
                <a:srgbClr val="39A08C"/>
              </a:gs>
              <a:gs pos="100000">
                <a:srgbClr val="1A9AB8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97D39B-A5A4-544C-AE27-242D853B4256}"/>
              </a:ext>
            </a:extLst>
          </p:cNvPr>
          <p:cNvSpPr/>
          <p:nvPr/>
        </p:nvSpPr>
        <p:spPr>
          <a:xfrm>
            <a:off x="7213696" y="4506108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8FA889E-8DCB-9047-A43E-8F7B0E7A151C}"/>
              </a:ext>
            </a:extLst>
          </p:cNvPr>
          <p:cNvSpPr txBox="1"/>
          <p:nvPr/>
        </p:nvSpPr>
        <p:spPr>
          <a:xfrm>
            <a:off x="7387812" y="4994983"/>
            <a:ext cx="103268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CONDOMS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1895ED5-FAF4-D84A-81F4-F57CF10918FB}"/>
              </a:ext>
            </a:extLst>
          </p:cNvPr>
          <p:cNvSpPr/>
          <p:nvPr/>
        </p:nvSpPr>
        <p:spPr>
          <a:xfrm rot="10800000">
            <a:off x="6181578" y="4658011"/>
            <a:ext cx="83673" cy="352612"/>
          </a:xfrm>
          <a:prstGeom prst="rect">
            <a:avLst/>
          </a:prstGeom>
          <a:gradFill flip="none" rotWithShape="1">
            <a:gsLst>
              <a:gs pos="34000">
                <a:srgbClr val="FB4C16"/>
              </a:gs>
              <a:gs pos="74000">
                <a:srgbClr val="EF4C16"/>
              </a:gs>
              <a:gs pos="100000">
                <a:srgbClr val="D9461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93F0AED9-4272-E54C-9F89-C7EAAE05C956}"/>
              </a:ext>
            </a:extLst>
          </p:cNvPr>
          <p:cNvSpPr>
            <a:spLocks noChangeAspect="1"/>
          </p:cNvSpPr>
          <p:nvPr/>
        </p:nvSpPr>
        <p:spPr>
          <a:xfrm rot="10800000">
            <a:off x="5715467" y="3346873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FB4C16"/>
              </a:gs>
              <a:gs pos="74000">
                <a:srgbClr val="EF4C16"/>
              </a:gs>
              <a:gs pos="100000">
                <a:srgbClr val="D9461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FFBD30C-B844-1541-99E2-4D4B26C45DC1}"/>
              </a:ext>
            </a:extLst>
          </p:cNvPr>
          <p:cNvSpPr>
            <a:spLocks noChangeAspect="1"/>
          </p:cNvSpPr>
          <p:nvPr/>
        </p:nvSpPr>
        <p:spPr>
          <a:xfrm rot="10800000">
            <a:off x="5475361" y="4989693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9CEE0D8-DF2C-5545-A548-1BCF2C68231B}"/>
              </a:ext>
            </a:extLst>
          </p:cNvPr>
          <p:cNvSpPr/>
          <p:nvPr/>
        </p:nvSpPr>
        <p:spPr>
          <a:xfrm rot="10800000">
            <a:off x="5491772" y="4989693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309EE1DE-1107-3E49-B7A9-49DAECF1054C}"/>
              </a:ext>
            </a:extLst>
          </p:cNvPr>
          <p:cNvSpPr/>
          <p:nvPr/>
        </p:nvSpPr>
        <p:spPr>
          <a:xfrm rot="10800000">
            <a:off x="5614004" y="4987822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FB4C16"/>
              </a:gs>
              <a:gs pos="74000">
                <a:srgbClr val="EF4C16"/>
              </a:gs>
              <a:gs pos="100000">
                <a:srgbClr val="D94615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A6B5D5-A17D-5F44-A250-99A30372DCED}"/>
              </a:ext>
            </a:extLst>
          </p:cNvPr>
          <p:cNvSpPr/>
          <p:nvPr/>
        </p:nvSpPr>
        <p:spPr>
          <a:xfrm>
            <a:off x="5940268" y="5022573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02958CC-FD80-6247-B5B1-7E9471BFBA24}"/>
              </a:ext>
            </a:extLst>
          </p:cNvPr>
          <p:cNvSpPr txBox="1"/>
          <p:nvPr/>
        </p:nvSpPr>
        <p:spPr>
          <a:xfrm>
            <a:off x="5675172" y="5557178"/>
            <a:ext cx="10326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CLEAN SYRINGES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A721F26-9BD2-D845-BD60-FF2B0C2A4F97}"/>
              </a:ext>
            </a:extLst>
          </p:cNvPr>
          <p:cNvSpPr/>
          <p:nvPr/>
        </p:nvSpPr>
        <p:spPr>
          <a:xfrm rot="13454796">
            <a:off x="5328021" y="3787834"/>
            <a:ext cx="83673" cy="928015"/>
          </a:xfrm>
          <a:prstGeom prst="rect">
            <a:avLst/>
          </a:prstGeom>
          <a:gradFill flip="none" rotWithShape="1">
            <a:gsLst>
              <a:gs pos="35000">
                <a:srgbClr val="BF277A"/>
              </a:gs>
              <a:gs pos="74000">
                <a:srgbClr val="9C206E"/>
              </a:gs>
              <a:gs pos="100000">
                <a:srgbClr val="841A6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405B7B2D-D75D-7448-809A-4D5F8AD160E8}"/>
              </a:ext>
            </a:extLst>
          </p:cNvPr>
          <p:cNvSpPr>
            <a:spLocks noChangeAspect="1"/>
          </p:cNvSpPr>
          <p:nvPr/>
        </p:nvSpPr>
        <p:spPr>
          <a:xfrm rot="13480307">
            <a:off x="5270739" y="3164852"/>
            <a:ext cx="985168" cy="131824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BF277A"/>
              </a:gs>
              <a:gs pos="74000">
                <a:srgbClr val="9C206E"/>
              </a:gs>
              <a:gs pos="100000">
                <a:srgbClr val="841A6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050FB4B-47BB-9F47-96CC-76A78D1D6D8E}"/>
              </a:ext>
            </a:extLst>
          </p:cNvPr>
          <p:cNvSpPr>
            <a:spLocks noChangeAspect="1"/>
          </p:cNvSpPr>
          <p:nvPr/>
        </p:nvSpPr>
        <p:spPr>
          <a:xfrm>
            <a:off x="3855963" y="4311165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804F68C-8E1F-694E-B632-B8B2C9884936}"/>
              </a:ext>
            </a:extLst>
          </p:cNvPr>
          <p:cNvSpPr/>
          <p:nvPr/>
        </p:nvSpPr>
        <p:spPr>
          <a:xfrm>
            <a:off x="3872373" y="4311165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2719B650-9DA6-3744-9CB1-EFCF30D7A269}"/>
              </a:ext>
            </a:extLst>
          </p:cNvPr>
          <p:cNvSpPr/>
          <p:nvPr/>
        </p:nvSpPr>
        <p:spPr>
          <a:xfrm rot="13454796">
            <a:off x="4372200" y="4465798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5000">
                <a:srgbClr val="BF277A"/>
              </a:gs>
              <a:gs pos="74000">
                <a:srgbClr val="9C206E"/>
              </a:gs>
              <a:gs pos="100000">
                <a:srgbClr val="841A63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633CF74-86F3-DD44-ACF4-6DCFDCDA5560}"/>
              </a:ext>
            </a:extLst>
          </p:cNvPr>
          <p:cNvSpPr/>
          <p:nvPr/>
        </p:nvSpPr>
        <p:spPr>
          <a:xfrm>
            <a:off x="4719149" y="4479536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010AE9-AA2A-DD4A-84D5-652A8DB7FFF4}"/>
              </a:ext>
            </a:extLst>
          </p:cNvPr>
          <p:cNvSpPr txBox="1"/>
          <p:nvPr/>
        </p:nvSpPr>
        <p:spPr>
          <a:xfrm>
            <a:off x="3981583" y="4898078"/>
            <a:ext cx="10326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BEHAVIOR CHANGE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D4C29F5-7D08-0B49-81B2-863C1307CFBA}"/>
              </a:ext>
            </a:extLst>
          </p:cNvPr>
          <p:cNvSpPr/>
          <p:nvPr/>
        </p:nvSpPr>
        <p:spPr>
          <a:xfrm rot="16200000">
            <a:off x="4918136" y="2930335"/>
            <a:ext cx="83673" cy="928015"/>
          </a:xfrm>
          <a:prstGeom prst="rect">
            <a:avLst/>
          </a:prstGeom>
          <a:gradFill flip="none" rotWithShape="1">
            <a:gsLst>
              <a:gs pos="34000">
                <a:srgbClr val="C27A7A"/>
              </a:gs>
              <a:gs pos="73000">
                <a:srgbClr val="976061"/>
              </a:gs>
              <a:gs pos="99000">
                <a:srgbClr val="8B5859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28DF6ABE-E78F-804D-AE67-CECACC6427CC}"/>
              </a:ext>
            </a:extLst>
          </p:cNvPr>
          <p:cNvSpPr>
            <a:spLocks noChangeAspect="1"/>
          </p:cNvSpPr>
          <p:nvPr/>
        </p:nvSpPr>
        <p:spPr>
          <a:xfrm rot="16200000">
            <a:off x="5095113" y="2723565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C27A7A"/>
              </a:gs>
              <a:gs pos="73000">
                <a:srgbClr val="976061"/>
              </a:gs>
              <a:gs pos="99000">
                <a:srgbClr val="8B5859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F66EC0F-8830-AD44-AC77-8EF5241D8200}"/>
              </a:ext>
            </a:extLst>
          </p:cNvPr>
          <p:cNvSpPr>
            <a:spLocks noChangeAspect="1"/>
          </p:cNvSpPr>
          <p:nvPr/>
        </p:nvSpPr>
        <p:spPr>
          <a:xfrm>
            <a:off x="3136551" y="2678947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797D7E6-8A45-334F-8E79-4DE1BFCC6102}"/>
              </a:ext>
            </a:extLst>
          </p:cNvPr>
          <p:cNvSpPr/>
          <p:nvPr/>
        </p:nvSpPr>
        <p:spPr>
          <a:xfrm>
            <a:off x="3152961" y="2678945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342B71E6-906F-5149-B3FE-BCB7E73B3189}"/>
              </a:ext>
            </a:extLst>
          </p:cNvPr>
          <p:cNvSpPr/>
          <p:nvPr/>
        </p:nvSpPr>
        <p:spPr>
          <a:xfrm rot="16200000">
            <a:off x="3806648" y="3214686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C27A7A"/>
              </a:gs>
              <a:gs pos="73000">
                <a:srgbClr val="976061"/>
              </a:gs>
              <a:gs pos="99000">
                <a:srgbClr val="8B5859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3DFD5EB-4236-214D-B5F1-F8945DA6DCC6}"/>
              </a:ext>
            </a:extLst>
          </p:cNvPr>
          <p:cNvSpPr/>
          <p:nvPr/>
        </p:nvSpPr>
        <p:spPr>
          <a:xfrm>
            <a:off x="4104475" y="3221716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B9FA32C-413A-2342-AC52-5FE84CF68132}"/>
              </a:ext>
            </a:extLst>
          </p:cNvPr>
          <p:cNvSpPr txBox="1"/>
          <p:nvPr/>
        </p:nvSpPr>
        <p:spPr>
          <a:xfrm>
            <a:off x="3170193" y="3184892"/>
            <a:ext cx="10326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2">
              <a:defRPr/>
            </a:pPr>
            <a:r>
              <a:rPr lang="en-US" sz="1333" b="1" dirty="0">
                <a:latin typeface="Calibri Light" panose="020F0302020204030204"/>
              </a:rPr>
              <a:t>STI &amp; DRUG TREATMENT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2CAFDD9-BB2E-0642-AA92-FC6AB2FA6193}"/>
              </a:ext>
            </a:extLst>
          </p:cNvPr>
          <p:cNvSpPr/>
          <p:nvPr/>
        </p:nvSpPr>
        <p:spPr>
          <a:xfrm rot="18758879">
            <a:off x="5159949" y="1954426"/>
            <a:ext cx="83673" cy="928015"/>
          </a:xfrm>
          <a:prstGeom prst="rect">
            <a:avLst/>
          </a:prstGeom>
          <a:gradFill flip="none" rotWithShape="1">
            <a:gsLst>
              <a:gs pos="34000">
                <a:srgbClr val="46A5DB"/>
              </a:gs>
              <a:gs pos="74000">
                <a:srgbClr val="3D93C6"/>
              </a:gs>
              <a:gs pos="99000">
                <a:srgbClr val="0F6CBC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7B390036-00E1-934A-9379-B5E6755D03BE}"/>
              </a:ext>
            </a:extLst>
          </p:cNvPr>
          <p:cNvSpPr>
            <a:spLocks noChangeAspect="1"/>
          </p:cNvSpPr>
          <p:nvPr/>
        </p:nvSpPr>
        <p:spPr>
          <a:xfrm rot="18913778">
            <a:off x="5277928" y="2288548"/>
            <a:ext cx="985168" cy="1322211"/>
          </a:xfrm>
          <a:custGeom>
            <a:avLst/>
            <a:gdLst>
              <a:gd name="connsiteX0" fmla="*/ 493434 w 985168"/>
              <a:gd name="connsiteY0" fmla="*/ 0 h 1322211"/>
              <a:gd name="connsiteX1" fmla="*/ 880361 w 985168"/>
              <a:gd name="connsiteY1" fmla="*/ 58498 h 1322211"/>
              <a:gd name="connsiteX2" fmla="*/ 985168 w 985168"/>
              <a:gd name="connsiteY2" fmla="*/ 96858 h 1322211"/>
              <a:gd name="connsiteX3" fmla="*/ 492459 w 985168"/>
              <a:gd name="connsiteY3" fmla="*/ 1322211 h 1322211"/>
              <a:gd name="connsiteX4" fmla="*/ 0 w 985168"/>
              <a:gd name="connsiteY4" fmla="*/ 97480 h 1322211"/>
              <a:gd name="connsiteX5" fmla="*/ 106507 w 985168"/>
              <a:gd name="connsiteY5" fmla="*/ 58498 h 1322211"/>
              <a:gd name="connsiteX6" fmla="*/ 493434 w 985168"/>
              <a:gd name="connsiteY6" fmla="*/ 0 h 132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68" h="1322211">
                <a:moveTo>
                  <a:pt x="493434" y="0"/>
                </a:moveTo>
                <a:cubicBezTo>
                  <a:pt x="628175" y="0"/>
                  <a:pt x="758131" y="20481"/>
                  <a:pt x="880361" y="58498"/>
                </a:cubicBezTo>
                <a:lnTo>
                  <a:pt x="985168" y="96858"/>
                </a:lnTo>
                <a:lnTo>
                  <a:pt x="492459" y="1322211"/>
                </a:lnTo>
                <a:lnTo>
                  <a:pt x="0" y="97480"/>
                </a:lnTo>
                <a:lnTo>
                  <a:pt x="106507" y="58498"/>
                </a:lnTo>
                <a:cubicBezTo>
                  <a:pt x="228737" y="20481"/>
                  <a:pt x="358694" y="0"/>
                  <a:pt x="493434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46A5DB"/>
              </a:gs>
              <a:gs pos="74000">
                <a:srgbClr val="3D93C6"/>
              </a:gs>
              <a:gs pos="99000">
                <a:srgbClr val="0F6CBC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20A1C72-8300-D245-A3A6-B3A70DF2DA1E}"/>
              </a:ext>
            </a:extLst>
          </p:cNvPr>
          <p:cNvSpPr>
            <a:spLocks noChangeAspect="1"/>
          </p:cNvSpPr>
          <p:nvPr/>
        </p:nvSpPr>
        <p:spPr>
          <a:xfrm>
            <a:off x="3808141" y="1004929"/>
            <a:ext cx="1458264" cy="1458264"/>
          </a:xfrm>
          <a:prstGeom prst="ellipse">
            <a:avLst/>
          </a:prstGeom>
          <a:gradFill>
            <a:gsLst>
              <a:gs pos="31000">
                <a:schemeClr val="bg1"/>
              </a:gs>
              <a:gs pos="0">
                <a:srgbClr val="BBBBBB"/>
              </a:gs>
              <a:gs pos="100000">
                <a:schemeClr val="bg1"/>
              </a:gs>
            </a:gsLst>
            <a:lin ang="17400000" scaled="0"/>
          </a:gradFill>
          <a:ln>
            <a:noFill/>
          </a:ln>
          <a:effectLst>
            <a:outerShdw blurRad="368300" dist="457200" dir="5280000" sx="86000" sy="8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DF44E55-4DF2-B045-BB63-AF68A3714A07}"/>
              </a:ext>
            </a:extLst>
          </p:cNvPr>
          <p:cNvSpPr/>
          <p:nvPr/>
        </p:nvSpPr>
        <p:spPr>
          <a:xfrm>
            <a:off x="3824552" y="1004929"/>
            <a:ext cx="1437395" cy="1437395"/>
          </a:xfrm>
          <a:prstGeom prst="ellipse">
            <a:avLst/>
          </a:prstGeom>
          <a:gradFill flip="none" rotWithShape="1">
            <a:gsLst>
              <a:gs pos="52000">
                <a:srgbClr val="FBFBFB"/>
              </a:gs>
              <a:gs pos="77000">
                <a:srgbClr val="E5E5E5"/>
              </a:gs>
              <a:gs pos="100000">
                <a:srgbClr val="E3E3E3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C3C0F617-1A4A-4C48-ADFB-D9B309663532}"/>
              </a:ext>
            </a:extLst>
          </p:cNvPr>
          <p:cNvSpPr/>
          <p:nvPr/>
        </p:nvSpPr>
        <p:spPr>
          <a:xfrm rot="18940295">
            <a:off x="4316834" y="1918682"/>
            <a:ext cx="1185573" cy="397735"/>
          </a:xfrm>
          <a:custGeom>
            <a:avLst/>
            <a:gdLst>
              <a:gd name="connsiteX0" fmla="*/ 592786 w 1185573"/>
              <a:gd name="connsiteY0" fmla="*/ 0 h 397734"/>
              <a:gd name="connsiteX1" fmla="*/ 1181046 w 1185573"/>
              <a:gd name="connsiteY1" fmla="*/ 88937 h 397734"/>
              <a:gd name="connsiteX2" fmla="*/ 1185573 w 1185573"/>
              <a:gd name="connsiteY2" fmla="*/ 90594 h 397734"/>
              <a:gd name="connsiteX3" fmla="*/ 1108360 w 1185573"/>
              <a:gd name="connsiteY3" fmla="*/ 184176 h 397734"/>
              <a:gd name="connsiteX4" fmla="*/ 592786 w 1185573"/>
              <a:gd name="connsiteY4" fmla="*/ 397734 h 397734"/>
              <a:gd name="connsiteX5" fmla="*/ 77212 w 1185573"/>
              <a:gd name="connsiteY5" fmla="*/ 184176 h 397734"/>
              <a:gd name="connsiteX6" fmla="*/ 0 w 1185573"/>
              <a:gd name="connsiteY6" fmla="*/ 90594 h 397734"/>
              <a:gd name="connsiteX7" fmla="*/ 4526 w 1185573"/>
              <a:gd name="connsiteY7" fmla="*/ 88937 h 397734"/>
              <a:gd name="connsiteX8" fmla="*/ 592786 w 1185573"/>
              <a:gd name="connsiteY8" fmla="*/ 0 h 3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73" h="397734">
                <a:moveTo>
                  <a:pt x="592786" y="0"/>
                </a:moveTo>
                <a:cubicBezTo>
                  <a:pt x="797637" y="0"/>
                  <a:pt x="995215" y="31137"/>
                  <a:pt x="1181046" y="88937"/>
                </a:cubicBezTo>
                <a:lnTo>
                  <a:pt x="1185573" y="90594"/>
                </a:lnTo>
                <a:lnTo>
                  <a:pt x="1108360" y="184176"/>
                </a:lnTo>
                <a:cubicBezTo>
                  <a:pt x="976413" y="316123"/>
                  <a:pt x="794130" y="397734"/>
                  <a:pt x="592786" y="397734"/>
                </a:cubicBezTo>
                <a:cubicBezTo>
                  <a:pt x="391442" y="397734"/>
                  <a:pt x="209159" y="316123"/>
                  <a:pt x="77212" y="184176"/>
                </a:cubicBezTo>
                <a:lnTo>
                  <a:pt x="0" y="90594"/>
                </a:lnTo>
                <a:lnTo>
                  <a:pt x="4526" y="88937"/>
                </a:lnTo>
                <a:cubicBezTo>
                  <a:pt x="190357" y="31137"/>
                  <a:pt x="387936" y="0"/>
                  <a:pt x="592786" y="0"/>
                </a:cubicBezTo>
                <a:close/>
              </a:path>
            </a:pathLst>
          </a:custGeom>
          <a:gradFill flip="none" rotWithShape="1">
            <a:gsLst>
              <a:gs pos="34000">
                <a:srgbClr val="46A5DB"/>
              </a:gs>
              <a:gs pos="74000">
                <a:srgbClr val="3D93C6"/>
              </a:gs>
              <a:gs pos="99000">
                <a:srgbClr val="0F6CBC"/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7D163D8-C695-6F4C-9F33-2F2B2656AE26}"/>
              </a:ext>
            </a:extLst>
          </p:cNvPr>
          <p:cNvSpPr/>
          <p:nvPr/>
        </p:nvSpPr>
        <p:spPr>
          <a:xfrm>
            <a:off x="4625739" y="1941400"/>
            <a:ext cx="502496" cy="365545"/>
          </a:xfrm>
          <a:prstGeom prst="rect">
            <a:avLst/>
          </a:prstGeom>
          <a:noFill/>
        </p:spPr>
        <p:txBody>
          <a:bodyPr wrap="square" lIns="57211" tIns="28605" rIns="57211" bIns="28605">
            <a:spAutoFit/>
          </a:bodyPr>
          <a:lstStyle/>
          <a:p>
            <a:pPr algn="ctr" defTabSz="286037">
              <a:defRPr/>
            </a:pPr>
            <a:r>
              <a:rPr lang="en-US" sz="2000">
                <a:ln w="0"/>
                <a:solidFill>
                  <a:prstClr val="white"/>
                </a:solidFill>
                <a:effectLst>
                  <a:outerShdw blurRad="63500" dist="88900" dir="2700000" sx="108000" sy="108000" algn="tl" rotWithShape="0">
                    <a:prstClr val="black">
                      <a:alpha val="44000"/>
                    </a:prstClr>
                  </a:outerShdw>
                </a:effectLst>
                <a:latin typeface="Broadway" panose="04040905080B02020502" pitchFamily="82" charset="0"/>
              </a:rPr>
              <a:t>08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B08D223-114C-A34B-8AF1-53151AC4352C}"/>
              </a:ext>
            </a:extLst>
          </p:cNvPr>
          <p:cNvSpPr txBox="1"/>
          <p:nvPr/>
        </p:nvSpPr>
        <p:spPr>
          <a:xfrm>
            <a:off x="3763401" y="1445592"/>
            <a:ext cx="1294866" cy="2970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>
                <a:rot lat="0" lon="0" rev="1800000"/>
              </a:lightRig>
            </a:scene3d>
          </a:bodyPr>
          <a:lstStyle/>
          <a:p>
            <a:pPr algn="ctr" defTabSz="761952">
              <a:defRPr/>
            </a:pPr>
            <a:r>
              <a:rPr lang="en-US" sz="1330" b="1" dirty="0">
                <a:effectLst/>
                <a:latin typeface="Calibri Light" panose="020F0302020204030204"/>
              </a:rPr>
              <a:t>HIV TESTING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37C0E8-9E7B-F64E-BDCA-A91148D10796}"/>
              </a:ext>
            </a:extLst>
          </p:cNvPr>
          <p:cNvGrpSpPr/>
          <p:nvPr/>
        </p:nvGrpSpPr>
        <p:grpSpPr>
          <a:xfrm>
            <a:off x="5081231" y="2253547"/>
            <a:ext cx="2243747" cy="2243747"/>
            <a:chOff x="8329031" y="1911794"/>
            <a:chExt cx="1908000" cy="1908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D8315BA-777E-F746-BCD4-21BD2D8C1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9031" y="1911794"/>
              <a:ext cx="1908000" cy="1908000"/>
            </a:xfrm>
            <a:prstGeom prst="ellipse">
              <a:avLst/>
            </a:prstGeom>
            <a:gradFill>
              <a:gsLst>
                <a:gs pos="31000">
                  <a:schemeClr val="bg1"/>
                </a:gs>
                <a:gs pos="0">
                  <a:srgbClr val="BBBBBB"/>
                </a:gs>
                <a:gs pos="100000">
                  <a:schemeClr val="bg1"/>
                </a:gs>
              </a:gsLst>
              <a:lin ang="17400000" scaled="0"/>
            </a:gradFill>
            <a:ln>
              <a:noFill/>
            </a:ln>
            <a:effectLst>
              <a:outerShdw blurRad="368300" dist="457200" dir="5280000" sx="86000" sy="8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EA66BF-2233-AD47-9B5A-427300393219}"/>
                </a:ext>
              </a:extLst>
            </p:cNvPr>
            <p:cNvSpPr/>
            <p:nvPr/>
          </p:nvSpPr>
          <p:spPr>
            <a:xfrm>
              <a:off x="8346392" y="1920299"/>
              <a:ext cx="1880694" cy="1880694"/>
            </a:xfrm>
            <a:prstGeom prst="ellipse">
              <a:avLst/>
            </a:prstGeom>
            <a:gradFill flip="none" rotWithShape="1">
              <a:gsLst>
                <a:gs pos="52000">
                  <a:srgbClr val="FBFBFB"/>
                </a:gs>
                <a:gs pos="77000">
                  <a:srgbClr val="E5E5E5"/>
                </a:gs>
                <a:gs pos="100000">
                  <a:srgbClr val="E3E3E3"/>
                </a:gs>
              </a:gsLst>
              <a:lin ang="16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C5E776-9307-D040-A959-5F8F4C0D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264" y="2714515"/>
            <a:ext cx="593789" cy="59378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20F11786-F6BD-1A40-938F-8F16FB385075}"/>
              </a:ext>
            </a:extLst>
          </p:cNvPr>
          <p:cNvSpPr txBox="1"/>
          <p:nvPr/>
        </p:nvSpPr>
        <p:spPr>
          <a:xfrm>
            <a:off x="5350667" y="3294898"/>
            <a:ext cx="172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95250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Microsoft JhengHei UI Light" panose="020B0304030504040204" pitchFamily="34" charset="-120"/>
              </a:rPr>
              <a:t>HIV PREVENTION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97A477-FACE-BD47-AA9E-68B09283F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063" y="113161"/>
            <a:ext cx="12192000" cy="768085"/>
          </a:xfrm>
        </p:spPr>
        <p:txBody>
          <a:bodyPr/>
          <a:lstStyle/>
          <a:p>
            <a:pPr algn="l"/>
            <a:r>
              <a:rPr lang="en-US" dirty="0"/>
              <a:t>THE TOOLBOX</a:t>
            </a:r>
          </a:p>
        </p:txBody>
      </p:sp>
    </p:spTree>
    <p:extLst>
      <p:ext uri="{BB962C8B-B14F-4D97-AF65-F5344CB8AC3E}">
        <p14:creationId xmlns:p14="http://schemas.microsoft.com/office/powerpoint/2010/main" val="4044764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2C3F-51FC-4C43-A567-288267886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Men Not Engaged Fully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FD2436-2E8B-FE45-8B33-5571391A07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013970"/>
              </p:ext>
            </p:extLst>
          </p:nvPr>
        </p:nvGraphicFramePr>
        <p:xfrm>
          <a:off x="838200" y="1670089"/>
          <a:ext cx="10363200" cy="152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EE6DCC-12DD-1F40-B774-231C4B1B97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838104"/>
              </p:ext>
            </p:extLst>
          </p:nvPr>
        </p:nvGraphicFramePr>
        <p:xfrm>
          <a:off x="837222" y="2995652"/>
          <a:ext cx="10363200" cy="181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5FAF45E-7BDB-CE4F-BBAA-405DD6C44C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484327"/>
              </p:ext>
            </p:extLst>
          </p:nvPr>
        </p:nvGraphicFramePr>
        <p:xfrm>
          <a:off x="2373924" y="4746418"/>
          <a:ext cx="9319846" cy="181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5AE81E-49E4-0244-92C7-3D8DB045309E}"/>
              </a:ext>
            </a:extLst>
          </p:cNvPr>
          <p:cNvSpPr txBox="1"/>
          <p:nvPr/>
        </p:nvSpPr>
        <p:spPr>
          <a:xfrm>
            <a:off x="1899137" y="3196242"/>
            <a:ext cx="83732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2017: 21 men on </a:t>
            </a:r>
            <a:r>
              <a:rPr lang="en-US" sz="4000" b="1" dirty="0" err="1"/>
              <a:t>PrEP</a:t>
            </a:r>
            <a:endParaRPr lang="en-US" sz="4000" b="1" dirty="0"/>
          </a:p>
          <a:p>
            <a:pPr algn="ctr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432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7" grpId="0">
        <p:bldAsOne/>
      </p:bldGraphic>
      <p:bldGraphic spid="7" grpId="1">
        <p:bldAsOne/>
      </p:bldGraphic>
      <p:bldGraphic spid="8" grpId="0">
        <p:bldAsOne/>
      </p:bldGraphic>
      <p:bldGraphic spid="8" grpId="1">
        <p:bldAsOne/>
      </p:bldGraphic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ED6A51-5554-9142-B2A5-A9D9BF6B6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780" y="0"/>
            <a:ext cx="13173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6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4F81F5-AB65-5942-97C9-81FD7CF4BC57}"/>
              </a:ext>
            </a:extLst>
          </p:cNvPr>
          <p:cNvSpPr txBox="1"/>
          <p:nvPr/>
        </p:nvSpPr>
        <p:spPr>
          <a:xfrm>
            <a:off x="1075765" y="217743"/>
            <a:ext cx="1068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Lifetime Risk of HIV Diagnosis among MSM by Race/Ethnicity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289ED-41C8-B14C-A91C-058B58DA8F55}"/>
              </a:ext>
            </a:extLst>
          </p:cNvPr>
          <p:cNvSpPr txBox="1"/>
          <p:nvPr/>
        </p:nvSpPr>
        <p:spPr>
          <a:xfrm>
            <a:off x="251012" y="6329082"/>
            <a:ext cx="49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Centers for Disease Control and Prevention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38E5B4FF-2395-6344-8132-5B9C801F9FF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16055946"/>
                  </p:ext>
                </p:extLst>
              </p:nvPr>
            </p:nvGraphicFramePr>
            <p:xfrm>
              <a:off x="2074985" y="1495832"/>
              <a:ext cx="7620000" cy="47879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38E5B4FF-2395-6344-8132-5B9C801F9F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4985" y="1495832"/>
                <a:ext cx="7620000" cy="4787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63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D5632-418F-A44F-BFA4-5137A050E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06" t="3741" r="45168" b="-680"/>
          <a:stretch/>
        </p:blipFill>
        <p:spPr>
          <a:xfrm>
            <a:off x="376519" y="354035"/>
            <a:ext cx="9843247" cy="61499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06D5D7-B953-2043-9851-E4A2C8C25B8E}"/>
              </a:ext>
            </a:extLst>
          </p:cNvPr>
          <p:cNvSpPr/>
          <p:nvPr/>
        </p:nvSpPr>
        <p:spPr>
          <a:xfrm>
            <a:off x="4285131" y="354034"/>
            <a:ext cx="7906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Estimated HIV care continuum for black MSM in the USA during 2009–10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C4A1F-5449-9E45-A7E7-6DAD3862607C}"/>
              </a:ext>
            </a:extLst>
          </p:cNvPr>
          <p:cNvSpPr txBox="1"/>
          <p:nvPr/>
        </p:nvSpPr>
        <p:spPr>
          <a:xfrm>
            <a:off x="0" y="6319299"/>
            <a:ext cx="245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Rosenberg, et al., 2014</a:t>
            </a:r>
          </a:p>
        </p:txBody>
      </p:sp>
    </p:spTree>
    <p:extLst>
      <p:ext uri="{BB962C8B-B14F-4D97-AF65-F5344CB8AC3E}">
        <p14:creationId xmlns:p14="http://schemas.microsoft.com/office/powerpoint/2010/main" val="256228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587851-22F8-F047-923F-2C177B739B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6D696B6-3001-BA4B-82EC-775D3566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1" b="99870" l="10000" r="97500">
                        <a14:foregroundMark x1="58678" y1="6532" x2="58949" y2="5980"/>
                        <a14:foregroundMark x1="60139" y1="4448" x2="63500" y2="2995"/>
                        <a14:foregroundMark x1="63500" y1="2995" x2="67583" y2="3516"/>
                        <a14:foregroundMark x1="67583" y1="3516" x2="71083" y2="6901"/>
                        <a14:foregroundMark x1="71083" y1="6901" x2="74417" y2="18490"/>
                        <a14:foregroundMark x1="74417" y1="18490" x2="74583" y2="21875"/>
                        <a14:foregroundMark x1="88667" y1="51563" x2="91974" y2="53400"/>
                        <a14:foregroundMark x1="94771" y1="65195" x2="97500" y2="99870"/>
                        <a14:backgroundMark x1="92000" y1="54297" x2="94917" y2="65104"/>
                        <a14:backgroundMark x1="92000" y1="53385" x2="92333" y2="54818"/>
                        <a14:backgroundMark x1="45000" y1="79036" x2="45167" y2="94141"/>
                        <a14:backgroundMark x1="45000" y1="78906" x2="45000" y2="80208"/>
                        <a14:backgroundMark x1="44750" y1="94141" x2="44833" y2="99870"/>
                        <a14:backgroundMark x1="59833" y1="4036" x2="58667" y2="5599"/>
                        <a14:backgroundMark x1="56250" y1="10417" x2="54333" y2="14714"/>
                        <a14:backgroundMark x1="58250" y1="6120" x2="55833" y2="11458"/>
                      </a14:backgroundRemoval>
                    </a14:imgEffect>
                  </a14:imgLayer>
                </a14:imgProps>
              </a:ext>
            </a:extLst>
          </a:blip>
          <a:srcRect b="12110"/>
          <a:stretch/>
        </p:blipFill>
        <p:spPr>
          <a:xfrm>
            <a:off x="372034" y="10"/>
            <a:ext cx="1219200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B43A-A0E5-0F4A-B90F-C66D00B1E714}"/>
              </a:ext>
            </a:extLst>
          </p:cNvPr>
          <p:cNvSpPr txBox="1"/>
          <p:nvPr/>
        </p:nvSpPr>
        <p:spPr>
          <a:xfrm>
            <a:off x="143434" y="143435"/>
            <a:ext cx="53967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“If you are not successful at ending the AIDS epidemic in Black America, you will not be successful in ending the AIDS epidemic in America”</a:t>
            </a:r>
          </a:p>
          <a:p>
            <a:endParaRPr lang="en-US" sz="4000" b="1" dirty="0"/>
          </a:p>
          <a:p>
            <a:pPr algn="r"/>
            <a:r>
              <a:rPr lang="en-US" sz="4000" b="1" dirty="0" err="1"/>
              <a:t>Phill</a:t>
            </a:r>
            <a:r>
              <a:rPr lang="en-US" sz="4000" b="1" dirty="0"/>
              <a:t> Wilson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9748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1BBB8-0AAC-6043-86E3-59FCD3AB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21343"/>
            <a:ext cx="6415314" cy="6415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4666D-AD53-5142-B108-6ADD1F0C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932668"/>
            <a:ext cx="3733800" cy="2668361"/>
          </a:xfrm>
        </p:spPr>
        <p:txBody>
          <a:bodyPr/>
          <a:lstStyle/>
          <a:p>
            <a:pPr algn="ctr"/>
            <a:r>
              <a:rPr lang="en-US" dirty="0"/>
              <a:t>Focus on the Individual</a:t>
            </a:r>
          </a:p>
        </p:txBody>
      </p:sp>
    </p:spTree>
    <p:extLst>
      <p:ext uri="{BB962C8B-B14F-4D97-AF65-F5344CB8AC3E}">
        <p14:creationId xmlns:p14="http://schemas.microsoft.com/office/powerpoint/2010/main" val="271663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0885 -0.027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885 -0.02755 L -8.33333E-7 0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36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8.33333E-7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64CE77C-C20B-A24C-8D1B-D4FE13130D7A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3C395F1-3225-F444-B98D-B1AE5F288512}">
  <we:reference id="wa104178141" version="3.10.0.197" store="en-US" storeType="OMEX"/>
  <we:alternateReferences>
    <we:reference id="wa104178141" version="3.10.0.19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Macintosh PowerPoint</Application>
  <PresentationFormat>Widescreen</PresentationFormat>
  <Paragraphs>89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Broadway</vt:lpstr>
      <vt:lpstr>Calibri</vt:lpstr>
      <vt:lpstr>Calibri Light</vt:lpstr>
      <vt:lpstr>Century Gothic</vt:lpstr>
      <vt:lpstr>Office Theme</vt:lpstr>
      <vt:lpstr>Reaching Young Minority MSM with HIV Prevention and Treatment</vt:lpstr>
      <vt:lpstr>PowerPoint Presentation</vt:lpstr>
      <vt:lpstr>PowerPoint Presentation</vt:lpstr>
      <vt:lpstr>Overall Men Not Engaged Fully</vt:lpstr>
      <vt:lpstr>PowerPoint Presentation</vt:lpstr>
      <vt:lpstr>PowerPoint Presentation</vt:lpstr>
      <vt:lpstr>PowerPoint Presentation</vt:lpstr>
      <vt:lpstr>PowerPoint Presentation</vt:lpstr>
      <vt:lpstr>Focus on the Individual</vt:lpstr>
      <vt:lpstr>Individual Behavior Doesn’t Explain Differences</vt:lpstr>
      <vt:lpstr>PowerPoint Presentation</vt:lpstr>
      <vt:lpstr>PowerPoint Presentation</vt:lpstr>
      <vt:lpstr>PowerPoint Presentation</vt:lpstr>
      <vt:lpstr>More we can 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Reaching Young Minority MSM with HIV Prevention and Treatment</dc:title>
  <dc:creator>Lightfoot, Marguerita</dc:creator>
  <cp:lastModifiedBy>Lightfoot, Marguerita</cp:lastModifiedBy>
  <cp:revision>1</cp:revision>
  <dcterms:created xsi:type="dcterms:W3CDTF">2019-07-24T14:09:28Z</dcterms:created>
  <dcterms:modified xsi:type="dcterms:W3CDTF">2019-07-24T14:47:43Z</dcterms:modified>
</cp:coreProperties>
</file>